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Lst>
  <p:handoutMasterIdLst>
    <p:handoutMasterId r:id="rId28"/>
  </p:handoutMasterIdLst>
  <p:sldIdLst>
    <p:sldId id="256" r:id="rId4"/>
    <p:sldId id="272" r:id="rId5"/>
    <p:sldId id="287" r:id="rId6"/>
    <p:sldId id="264" r:id="rId7"/>
    <p:sldId id="265" r:id="rId8"/>
    <p:sldId id="280" r:id="rId9"/>
    <p:sldId id="281" r:id="rId10"/>
    <p:sldId id="266" r:id="rId11"/>
    <p:sldId id="282" r:id="rId12"/>
    <p:sldId id="267" r:id="rId13"/>
    <p:sldId id="289" r:id="rId14"/>
    <p:sldId id="283" r:id="rId15"/>
    <p:sldId id="258" r:id="rId16"/>
    <p:sldId id="271" r:id="rId17"/>
    <p:sldId id="279" r:id="rId18"/>
    <p:sldId id="275" r:id="rId19"/>
    <p:sldId id="273" r:id="rId20"/>
    <p:sldId id="284" r:id="rId21"/>
    <p:sldId id="276" r:id="rId22"/>
    <p:sldId id="278" r:id="rId23"/>
    <p:sldId id="277" r:id="rId24"/>
    <p:sldId id="285" r:id="rId25"/>
    <p:sldId id="286" r:id="rId26"/>
    <p:sldId id="288"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85" d="100"/>
          <a:sy n="85" d="100"/>
        </p:scale>
        <p:origin x="11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M Barry" userId="222ca60a-ecbc-4820-89a3-34f99c5c7abe" providerId="ADAL" clId="{9532C902-EB9D-40F5-B5C5-3ACD19BA6D8A}"/>
    <pc:docChg chg="modSld">
      <pc:chgData name="Heidi M Barry" userId="222ca60a-ecbc-4820-89a3-34f99c5c7abe" providerId="ADAL" clId="{9532C902-EB9D-40F5-B5C5-3ACD19BA6D8A}" dt="2023-05-04T15:36:56.598" v="16" actId="20577"/>
      <pc:docMkLst>
        <pc:docMk/>
      </pc:docMkLst>
      <pc:sldChg chg="modSp">
        <pc:chgData name="Heidi M Barry" userId="222ca60a-ecbc-4820-89a3-34f99c5c7abe" providerId="ADAL" clId="{9532C902-EB9D-40F5-B5C5-3ACD19BA6D8A}" dt="2023-05-04T15:36:56.598" v="16" actId="20577"/>
        <pc:sldMkLst>
          <pc:docMk/>
          <pc:sldMk cId="0" sldId="271"/>
        </pc:sldMkLst>
        <pc:spChg chg="mod">
          <ac:chgData name="Heidi M Barry" userId="222ca60a-ecbc-4820-89a3-34f99c5c7abe" providerId="ADAL" clId="{9532C902-EB9D-40F5-B5C5-3ACD19BA6D8A}" dt="2023-05-04T15:36:56.598" v="16" actId="20577"/>
          <ac:spMkLst>
            <pc:docMk/>
            <pc:sldMk cId="0" sldId="271"/>
            <ac:spMk id="16387" creationId="{4ACFA6A5-4CFE-4521-49FA-24A9682271B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73822A-CA8C-4F31-84C7-55F8C2DF5C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F5A68F5-A045-4260-9489-4E9AE6D3ADE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52839A57-63F4-4056-87B3-BF3437C626F3}" type="datetimeFigureOut">
              <a:rPr lang="en-US"/>
              <a:pPr>
                <a:defRPr/>
              </a:pPr>
              <a:t>5/4/2023</a:t>
            </a:fld>
            <a:endParaRPr lang="en-US"/>
          </a:p>
        </p:txBody>
      </p:sp>
      <p:sp>
        <p:nvSpPr>
          <p:cNvPr id="4" name="Footer Placeholder 3">
            <a:extLst>
              <a:ext uri="{FF2B5EF4-FFF2-40B4-BE49-F238E27FC236}">
                <a16:creationId xmlns:a16="http://schemas.microsoft.com/office/drawing/2014/main" id="{AE73251E-F16D-48A3-A1AD-858DFFE50F1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29F1833B-5D1A-4D51-BE74-A46CDA84D0F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CF1EC9F-FC1F-453A-B2E7-FCF4C1AED5D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5" name="Rectangle 5"/>
          <p:cNvSpPr>
            <a:spLocks noGrp="1" noChangeArrowheads="1"/>
          </p:cNvSpPr>
          <p:nvPr>
            <p:ph type="ctrTitle"/>
          </p:nvPr>
        </p:nvSpPr>
        <p:spPr>
          <a:xfrm>
            <a:off x="838200" y="1219200"/>
            <a:ext cx="7239000" cy="1012825"/>
          </a:xfrm>
        </p:spPr>
        <p:txBody>
          <a:bodyPr/>
          <a:lstStyle>
            <a:lvl1pPr>
              <a:defRPr sz="3600"/>
            </a:lvl1pPr>
          </a:lstStyle>
          <a:p>
            <a:r>
              <a:rPr lang="en-US"/>
              <a:t>Click to edit Master title style</a:t>
            </a:r>
          </a:p>
        </p:txBody>
      </p:sp>
      <p:sp>
        <p:nvSpPr>
          <p:cNvPr id="5126" name="Rectangle 6"/>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2" name="Rectangle 2">
            <a:extLst>
              <a:ext uri="{FF2B5EF4-FFF2-40B4-BE49-F238E27FC236}">
                <a16:creationId xmlns:a16="http://schemas.microsoft.com/office/drawing/2014/main" id="{8630D779-2A4E-93E4-6A8E-B3FBED6596B2}"/>
              </a:ext>
            </a:extLst>
          </p:cNvPr>
          <p:cNvSpPr>
            <a:spLocks noGrp="1" noChangeArrowheads="1"/>
          </p:cNvSpPr>
          <p:nvPr>
            <p:ph type="dt" sz="half" idx="10"/>
          </p:nvPr>
        </p:nvSpPr>
        <p:spPr>
          <a:xfrm>
            <a:off x="1387475" y="6357938"/>
            <a:ext cx="1905000" cy="457200"/>
          </a:xfrm>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9401EC2C-0D3B-6AA0-E8EE-37D04B5506ED}"/>
              </a:ext>
            </a:extLst>
          </p:cNvPr>
          <p:cNvSpPr>
            <a:spLocks noGrp="1" noChangeArrowheads="1"/>
          </p:cNvSpPr>
          <p:nvPr>
            <p:ph type="ftr" sz="quarter" idx="11"/>
          </p:nvPr>
        </p:nvSpPr>
        <p:spPr>
          <a:xfrm>
            <a:off x="3722688" y="6357938"/>
            <a:ext cx="2271712" cy="457200"/>
          </a:xfrm>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34D75ED1-61D6-2837-39FB-290CD1FE425B}"/>
              </a:ext>
            </a:extLst>
          </p:cNvPr>
          <p:cNvSpPr>
            <a:spLocks noGrp="1" noChangeArrowheads="1"/>
          </p:cNvSpPr>
          <p:nvPr>
            <p:ph type="sldNum" sz="quarter" idx="12"/>
          </p:nvPr>
        </p:nvSpPr>
        <p:spPr>
          <a:xfrm>
            <a:off x="6464300" y="6361113"/>
            <a:ext cx="1906588" cy="457200"/>
          </a:xfrm>
        </p:spPr>
        <p:txBody>
          <a:bodyPr/>
          <a:lstStyle>
            <a:lvl1pPr>
              <a:defRPr/>
            </a:lvl1pPr>
          </a:lstStyle>
          <a:p>
            <a:fld id="{3C9376A2-0286-4BC7-AC90-2DDBDF4E37B6}" type="slidenum">
              <a:rPr lang="en-US" altLang="en-US"/>
              <a:pPr/>
              <a:t>‹#›</a:t>
            </a:fld>
            <a:endParaRPr lang="en-US" altLang="en-US"/>
          </a:p>
        </p:txBody>
      </p:sp>
    </p:spTree>
    <p:extLst>
      <p:ext uri="{BB962C8B-B14F-4D97-AF65-F5344CB8AC3E}">
        <p14:creationId xmlns:p14="http://schemas.microsoft.com/office/powerpoint/2010/main" val="186208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A5F0C66-DA2B-7B40-4F03-2F261AAB7F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1339194-9A45-52C4-097F-C6CBF50355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8EBEFD-5047-70D0-5AA3-BBBE1834B52F}"/>
              </a:ext>
            </a:extLst>
          </p:cNvPr>
          <p:cNvSpPr>
            <a:spLocks noGrp="1" noChangeArrowheads="1"/>
          </p:cNvSpPr>
          <p:nvPr>
            <p:ph type="sldNum" sz="quarter" idx="12"/>
          </p:nvPr>
        </p:nvSpPr>
        <p:spPr>
          <a:ln/>
        </p:spPr>
        <p:txBody>
          <a:bodyPr/>
          <a:lstStyle>
            <a:lvl1pPr>
              <a:defRPr/>
            </a:lvl1pPr>
          </a:lstStyle>
          <a:p>
            <a:fld id="{F13726AF-0FAC-4EE4-8DD0-E4DE24A483AD}" type="slidenum">
              <a:rPr lang="en-US" altLang="en-US"/>
              <a:pPr/>
              <a:t>‹#›</a:t>
            </a:fld>
            <a:endParaRPr lang="en-US" altLang="en-US"/>
          </a:p>
        </p:txBody>
      </p:sp>
    </p:spTree>
    <p:extLst>
      <p:ext uri="{BB962C8B-B14F-4D97-AF65-F5344CB8AC3E}">
        <p14:creationId xmlns:p14="http://schemas.microsoft.com/office/powerpoint/2010/main" val="238688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7513" y="838200"/>
            <a:ext cx="20002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838200"/>
            <a:ext cx="585311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57158BA-5E90-7FFA-2FF7-06F9234296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2FC7834-AA3B-A0C9-8D86-6632084623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7DA41B-4B40-7BC0-F92E-E9B69663B73A}"/>
              </a:ext>
            </a:extLst>
          </p:cNvPr>
          <p:cNvSpPr>
            <a:spLocks noGrp="1" noChangeArrowheads="1"/>
          </p:cNvSpPr>
          <p:nvPr>
            <p:ph type="sldNum" sz="quarter" idx="12"/>
          </p:nvPr>
        </p:nvSpPr>
        <p:spPr>
          <a:ln/>
        </p:spPr>
        <p:txBody>
          <a:bodyPr/>
          <a:lstStyle>
            <a:lvl1pPr>
              <a:defRPr/>
            </a:lvl1pPr>
          </a:lstStyle>
          <a:p>
            <a:fld id="{93C42C55-22CD-43CE-B943-F53EAFBB230A}" type="slidenum">
              <a:rPr lang="en-US" altLang="en-US"/>
              <a:pPr/>
              <a:t>‹#›</a:t>
            </a:fld>
            <a:endParaRPr lang="en-US" altLang="en-US"/>
          </a:p>
        </p:txBody>
      </p:sp>
    </p:spTree>
    <p:extLst>
      <p:ext uri="{BB962C8B-B14F-4D97-AF65-F5344CB8AC3E}">
        <p14:creationId xmlns:p14="http://schemas.microsoft.com/office/powerpoint/2010/main" val="90121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E21CF55-0A6A-0880-69C8-61AE4CA231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2086A0A-65D4-2988-61AA-1FDA716FA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49E0B3-7CE2-E8D6-C563-399DD217D8A2}"/>
              </a:ext>
            </a:extLst>
          </p:cNvPr>
          <p:cNvSpPr>
            <a:spLocks noGrp="1" noChangeArrowheads="1"/>
          </p:cNvSpPr>
          <p:nvPr>
            <p:ph type="sldNum" sz="quarter" idx="12"/>
          </p:nvPr>
        </p:nvSpPr>
        <p:spPr>
          <a:ln/>
        </p:spPr>
        <p:txBody>
          <a:bodyPr/>
          <a:lstStyle>
            <a:lvl1pPr>
              <a:defRPr/>
            </a:lvl1pPr>
          </a:lstStyle>
          <a:p>
            <a:fld id="{4A6FF3BD-C525-4A4D-B94C-8872BEE4F900}" type="slidenum">
              <a:rPr lang="en-US" altLang="en-US"/>
              <a:pPr/>
              <a:t>‹#›</a:t>
            </a:fld>
            <a:endParaRPr lang="en-US" altLang="en-US"/>
          </a:p>
        </p:txBody>
      </p:sp>
    </p:spTree>
    <p:extLst>
      <p:ext uri="{BB962C8B-B14F-4D97-AF65-F5344CB8AC3E}">
        <p14:creationId xmlns:p14="http://schemas.microsoft.com/office/powerpoint/2010/main" val="15114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E276A9A0-0963-BF79-2987-60AAD140A0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A8D1DF5-F8A7-1611-63B3-CB92B94AE3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B5ECC1-D4C2-A379-E05F-8FCDE508E02B}"/>
              </a:ext>
            </a:extLst>
          </p:cNvPr>
          <p:cNvSpPr>
            <a:spLocks noGrp="1" noChangeArrowheads="1"/>
          </p:cNvSpPr>
          <p:nvPr>
            <p:ph type="sldNum" sz="quarter" idx="12"/>
          </p:nvPr>
        </p:nvSpPr>
        <p:spPr>
          <a:ln/>
        </p:spPr>
        <p:txBody>
          <a:bodyPr/>
          <a:lstStyle>
            <a:lvl1pPr>
              <a:defRPr/>
            </a:lvl1pPr>
          </a:lstStyle>
          <a:p>
            <a:fld id="{C52D4D45-80CE-4042-B742-028FEB1564CD}" type="slidenum">
              <a:rPr lang="en-US" altLang="en-US"/>
              <a:pPr/>
              <a:t>‹#›</a:t>
            </a:fld>
            <a:endParaRPr lang="en-US" altLang="en-US"/>
          </a:p>
        </p:txBody>
      </p:sp>
    </p:spTree>
    <p:extLst>
      <p:ext uri="{BB962C8B-B14F-4D97-AF65-F5344CB8AC3E}">
        <p14:creationId xmlns:p14="http://schemas.microsoft.com/office/powerpoint/2010/main" val="233719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92704E8-D491-6989-1236-8975499F29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1F0E2D8-C0B0-C4B6-F415-705865BFB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9EFE58C-CD2E-29E6-0D84-245EEE5D29DD}"/>
              </a:ext>
            </a:extLst>
          </p:cNvPr>
          <p:cNvSpPr>
            <a:spLocks noGrp="1" noChangeArrowheads="1"/>
          </p:cNvSpPr>
          <p:nvPr>
            <p:ph type="sldNum" sz="quarter" idx="12"/>
          </p:nvPr>
        </p:nvSpPr>
        <p:spPr>
          <a:ln/>
        </p:spPr>
        <p:txBody>
          <a:bodyPr/>
          <a:lstStyle>
            <a:lvl1pPr>
              <a:defRPr/>
            </a:lvl1pPr>
          </a:lstStyle>
          <a:p>
            <a:fld id="{4B12F794-3D17-4EC6-9E01-2128E81B6883}" type="slidenum">
              <a:rPr lang="en-US" altLang="en-US"/>
              <a:pPr/>
              <a:t>‹#›</a:t>
            </a:fld>
            <a:endParaRPr lang="en-US" altLang="en-US"/>
          </a:p>
        </p:txBody>
      </p:sp>
    </p:spTree>
    <p:extLst>
      <p:ext uri="{BB962C8B-B14F-4D97-AF65-F5344CB8AC3E}">
        <p14:creationId xmlns:p14="http://schemas.microsoft.com/office/powerpoint/2010/main" val="33522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65524CF-9635-29E0-23B4-E6FA66BC0F1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72AE8572-CEB5-9BCD-CBCA-7427891450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191B8F29-0FEF-7428-C0F2-370B4944B0A5}"/>
              </a:ext>
            </a:extLst>
          </p:cNvPr>
          <p:cNvSpPr>
            <a:spLocks noGrp="1" noChangeArrowheads="1"/>
          </p:cNvSpPr>
          <p:nvPr>
            <p:ph type="sldNum" sz="quarter" idx="12"/>
          </p:nvPr>
        </p:nvSpPr>
        <p:spPr>
          <a:ln/>
        </p:spPr>
        <p:txBody>
          <a:bodyPr/>
          <a:lstStyle>
            <a:lvl1pPr>
              <a:defRPr/>
            </a:lvl1pPr>
          </a:lstStyle>
          <a:p>
            <a:fld id="{D0BCD9F8-4AC6-4F2F-8FC8-AC4188AE4EE7}" type="slidenum">
              <a:rPr lang="en-US" altLang="en-US"/>
              <a:pPr/>
              <a:t>‹#›</a:t>
            </a:fld>
            <a:endParaRPr lang="en-US" altLang="en-US"/>
          </a:p>
        </p:txBody>
      </p:sp>
    </p:spTree>
    <p:extLst>
      <p:ext uri="{BB962C8B-B14F-4D97-AF65-F5344CB8AC3E}">
        <p14:creationId xmlns:p14="http://schemas.microsoft.com/office/powerpoint/2010/main" val="41479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71C9F8C8-35AD-F288-186F-9A5D0ED2BDB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A448D58F-F957-CFBC-835A-D73ED9E0B1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22C7A5-500D-94F8-8CDD-BE70878A83D0}"/>
              </a:ext>
            </a:extLst>
          </p:cNvPr>
          <p:cNvSpPr>
            <a:spLocks noGrp="1" noChangeArrowheads="1"/>
          </p:cNvSpPr>
          <p:nvPr>
            <p:ph type="sldNum" sz="quarter" idx="12"/>
          </p:nvPr>
        </p:nvSpPr>
        <p:spPr>
          <a:ln/>
        </p:spPr>
        <p:txBody>
          <a:bodyPr/>
          <a:lstStyle>
            <a:lvl1pPr>
              <a:defRPr/>
            </a:lvl1pPr>
          </a:lstStyle>
          <a:p>
            <a:fld id="{2A01C45F-4AB6-42D6-BF8B-024679F85A82}" type="slidenum">
              <a:rPr lang="en-US" altLang="en-US"/>
              <a:pPr/>
              <a:t>‹#›</a:t>
            </a:fld>
            <a:endParaRPr lang="en-US" altLang="en-US"/>
          </a:p>
        </p:txBody>
      </p:sp>
    </p:spTree>
    <p:extLst>
      <p:ext uri="{BB962C8B-B14F-4D97-AF65-F5344CB8AC3E}">
        <p14:creationId xmlns:p14="http://schemas.microsoft.com/office/powerpoint/2010/main" val="60537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66431FB-E8EB-ED97-40FC-E595015DB3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64DE195B-942C-22AE-2D39-3FFCF6EC1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7991921-3B93-8178-775C-7E36810C819D}"/>
              </a:ext>
            </a:extLst>
          </p:cNvPr>
          <p:cNvSpPr>
            <a:spLocks noGrp="1" noChangeArrowheads="1"/>
          </p:cNvSpPr>
          <p:nvPr>
            <p:ph type="sldNum" sz="quarter" idx="12"/>
          </p:nvPr>
        </p:nvSpPr>
        <p:spPr>
          <a:ln/>
        </p:spPr>
        <p:txBody>
          <a:bodyPr/>
          <a:lstStyle>
            <a:lvl1pPr>
              <a:defRPr/>
            </a:lvl1pPr>
          </a:lstStyle>
          <a:p>
            <a:fld id="{A400689B-80DE-4E05-96FB-F20F9D53598F}" type="slidenum">
              <a:rPr lang="en-US" altLang="en-US"/>
              <a:pPr/>
              <a:t>‹#›</a:t>
            </a:fld>
            <a:endParaRPr lang="en-US" altLang="en-US"/>
          </a:p>
        </p:txBody>
      </p:sp>
    </p:spTree>
    <p:extLst>
      <p:ext uri="{BB962C8B-B14F-4D97-AF65-F5344CB8AC3E}">
        <p14:creationId xmlns:p14="http://schemas.microsoft.com/office/powerpoint/2010/main" val="329359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0737A0D-32CB-CCBA-A7A9-B6ED5DEE20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87CFF08-9E5A-4538-E54B-D9C24870CE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F8A8E48-F370-577D-0676-9B095292F969}"/>
              </a:ext>
            </a:extLst>
          </p:cNvPr>
          <p:cNvSpPr>
            <a:spLocks noGrp="1" noChangeArrowheads="1"/>
          </p:cNvSpPr>
          <p:nvPr>
            <p:ph type="sldNum" sz="quarter" idx="12"/>
          </p:nvPr>
        </p:nvSpPr>
        <p:spPr>
          <a:ln/>
        </p:spPr>
        <p:txBody>
          <a:bodyPr/>
          <a:lstStyle>
            <a:lvl1pPr>
              <a:defRPr/>
            </a:lvl1pPr>
          </a:lstStyle>
          <a:p>
            <a:fld id="{C8E18370-619B-49A3-8CE4-428BF16D56D4}" type="slidenum">
              <a:rPr lang="en-US" altLang="en-US"/>
              <a:pPr/>
              <a:t>‹#›</a:t>
            </a:fld>
            <a:endParaRPr lang="en-US" altLang="en-US"/>
          </a:p>
        </p:txBody>
      </p:sp>
    </p:spTree>
    <p:extLst>
      <p:ext uri="{BB962C8B-B14F-4D97-AF65-F5344CB8AC3E}">
        <p14:creationId xmlns:p14="http://schemas.microsoft.com/office/powerpoint/2010/main" val="96592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EADC4B8-E766-0F8A-ACD4-D093F41501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F8337AF-5F4C-5A79-D88F-743DC93271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A2F3FB6-0529-6297-4102-4823C0B0F3E0}"/>
              </a:ext>
            </a:extLst>
          </p:cNvPr>
          <p:cNvSpPr>
            <a:spLocks noGrp="1" noChangeArrowheads="1"/>
          </p:cNvSpPr>
          <p:nvPr>
            <p:ph type="sldNum" sz="quarter" idx="12"/>
          </p:nvPr>
        </p:nvSpPr>
        <p:spPr>
          <a:ln/>
        </p:spPr>
        <p:txBody>
          <a:bodyPr/>
          <a:lstStyle>
            <a:lvl1pPr>
              <a:defRPr/>
            </a:lvl1pPr>
          </a:lstStyle>
          <a:p>
            <a:fld id="{2269BFCE-6F26-40C8-A84E-85E3A5DAF7CF}" type="slidenum">
              <a:rPr lang="en-US" altLang="en-US"/>
              <a:pPr/>
              <a:t>‹#›</a:t>
            </a:fld>
            <a:endParaRPr lang="en-US" altLang="en-US"/>
          </a:p>
        </p:txBody>
      </p:sp>
    </p:spTree>
    <p:extLst>
      <p:ext uri="{BB962C8B-B14F-4D97-AF65-F5344CB8AC3E}">
        <p14:creationId xmlns:p14="http://schemas.microsoft.com/office/powerpoint/2010/main" val="326505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1E9B11-2B12-EF7E-A507-BC75335C952B}"/>
              </a:ext>
            </a:extLst>
          </p:cNvPr>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Rectangle 3">
            <a:extLst>
              <a:ext uri="{FF2B5EF4-FFF2-40B4-BE49-F238E27FC236}">
                <a16:creationId xmlns:a16="http://schemas.microsoft.com/office/drawing/2014/main" id="{D609DE40-5DDA-447C-86E3-3A07B042F6ED}"/>
              </a:ext>
            </a:extLst>
          </p:cNvPr>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defRPr>
            </a:lvl1pPr>
          </a:lstStyle>
          <a:p>
            <a:pPr>
              <a:defRPr/>
            </a:pPr>
            <a:endParaRPr lang="en-US"/>
          </a:p>
        </p:txBody>
      </p:sp>
      <p:sp>
        <p:nvSpPr>
          <p:cNvPr id="4100" name="Rectangle 4">
            <a:extLst>
              <a:ext uri="{FF2B5EF4-FFF2-40B4-BE49-F238E27FC236}">
                <a16:creationId xmlns:a16="http://schemas.microsoft.com/office/drawing/2014/main" id="{B0D34355-40AF-4EC5-B0FD-EAC7A356F497}"/>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defRPr>
            </a:lvl1pPr>
          </a:lstStyle>
          <a:p>
            <a:pPr>
              <a:defRPr/>
            </a:pPr>
            <a:endParaRPr lang="en-US"/>
          </a:p>
        </p:txBody>
      </p:sp>
      <p:sp>
        <p:nvSpPr>
          <p:cNvPr id="4101" name="Rectangle 5">
            <a:extLst>
              <a:ext uri="{FF2B5EF4-FFF2-40B4-BE49-F238E27FC236}">
                <a16:creationId xmlns:a16="http://schemas.microsoft.com/office/drawing/2014/main" id="{57C3469B-C355-43AC-B197-DB5BDEED5D39}"/>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defRPr>
            </a:lvl1pPr>
          </a:lstStyle>
          <a:p>
            <a:fld id="{FD5F58A1-ABA5-4C54-9E63-0683BF1A1637}" type="slidenum">
              <a:rPr lang="en-US" altLang="en-US"/>
              <a:pPr/>
              <a:t>‹#›</a:t>
            </a:fld>
            <a:endParaRPr lang="en-US" altLang="en-US"/>
          </a:p>
        </p:txBody>
      </p:sp>
      <p:sp>
        <p:nvSpPr>
          <p:cNvPr id="1030" name="Rectangle 6">
            <a:extLst>
              <a:ext uri="{FF2B5EF4-FFF2-40B4-BE49-F238E27FC236}">
                <a16:creationId xmlns:a16="http://schemas.microsoft.com/office/drawing/2014/main" id="{B262E065-2533-019E-2B55-41639C8C0367}"/>
              </a:ext>
            </a:extLst>
          </p:cNvPr>
          <p:cNvSpPr>
            <a:spLocks noGrp="1" noChangeArrowheads="1"/>
          </p:cNvSpPr>
          <p:nvPr>
            <p:ph type="title"/>
          </p:nvPr>
        </p:nvSpPr>
        <p:spPr bwMode="auto">
          <a:xfrm>
            <a:off x="762000" y="8382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lnSpc>
          <a:spcPct val="85000"/>
        </a:lnSpc>
        <a:spcBef>
          <a:spcPct val="0"/>
        </a:spcBef>
        <a:spcAft>
          <a:spcPct val="0"/>
        </a:spcAft>
        <a:defRPr sz="4000">
          <a:solidFill>
            <a:schemeClr val="tx2"/>
          </a:solidFill>
          <a:latin typeface="+mj-lt"/>
          <a:ea typeface="+mj-ea"/>
          <a:cs typeface="+mj-cs"/>
        </a:defRPr>
      </a:lvl1pPr>
      <a:lvl2pPr algn="l" rtl="0" eaLnBrk="0" fontAlgn="base" hangingPunct="0">
        <a:lnSpc>
          <a:spcPct val="85000"/>
        </a:lnSpc>
        <a:spcBef>
          <a:spcPct val="0"/>
        </a:spcBef>
        <a:spcAft>
          <a:spcPct val="0"/>
        </a:spcAft>
        <a:defRPr sz="4000">
          <a:solidFill>
            <a:schemeClr val="tx2"/>
          </a:solidFill>
          <a:latin typeface="Times New Roman" pitchFamily="18" charset="0"/>
        </a:defRPr>
      </a:lvl2pPr>
      <a:lvl3pPr algn="l" rtl="0" eaLnBrk="0" fontAlgn="base" hangingPunct="0">
        <a:lnSpc>
          <a:spcPct val="85000"/>
        </a:lnSpc>
        <a:spcBef>
          <a:spcPct val="0"/>
        </a:spcBef>
        <a:spcAft>
          <a:spcPct val="0"/>
        </a:spcAft>
        <a:defRPr sz="4000">
          <a:solidFill>
            <a:schemeClr val="tx2"/>
          </a:solidFill>
          <a:latin typeface="Times New Roman" pitchFamily="18" charset="0"/>
        </a:defRPr>
      </a:lvl3pPr>
      <a:lvl4pPr algn="l" rtl="0" eaLnBrk="0" fontAlgn="base" hangingPunct="0">
        <a:lnSpc>
          <a:spcPct val="85000"/>
        </a:lnSpc>
        <a:spcBef>
          <a:spcPct val="0"/>
        </a:spcBef>
        <a:spcAft>
          <a:spcPct val="0"/>
        </a:spcAft>
        <a:defRPr sz="4000">
          <a:solidFill>
            <a:schemeClr val="tx2"/>
          </a:solidFill>
          <a:latin typeface="Times New Roman" pitchFamily="18" charset="0"/>
        </a:defRPr>
      </a:lvl4pPr>
      <a:lvl5pPr algn="l" rtl="0" eaLnBrk="0" fontAlgn="base" hangingPunct="0">
        <a:lnSpc>
          <a:spcPct val="85000"/>
        </a:lnSpc>
        <a:spcBef>
          <a:spcPct val="0"/>
        </a:spcBef>
        <a:spcAft>
          <a:spcPct val="0"/>
        </a:spcAft>
        <a:defRPr sz="4000">
          <a:solidFill>
            <a:schemeClr val="tx2"/>
          </a:solidFill>
          <a:latin typeface="Times New Roman" pitchFamily="18" charset="0"/>
        </a:defRPr>
      </a:lvl5pPr>
      <a:lvl6pPr marL="457200" algn="l" rtl="0" fontAlgn="base">
        <a:lnSpc>
          <a:spcPct val="85000"/>
        </a:lnSpc>
        <a:spcBef>
          <a:spcPct val="0"/>
        </a:spcBef>
        <a:spcAft>
          <a:spcPct val="0"/>
        </a:spcAft>
        <a:defRPr sz="4000">
          <a:solidFill>
            <a:schemeClr val="tx2"/>
          </a:solidFill>
          <a:latin typeface="Times New Roman" pitchFamily="18" charset="0"/>
        </a:defRPr>
      </a:lvl6pPr>
      <a:lvl7pPr marL="914400" algn="l" rtl="0" fontAlgn="base">
        <a:lnSpc>
          <a:spcPct val="85000"/>
        </a:lnSpc>
        <a:spcBef>
          <a:spcPct val="0"/>
        </a:spcBef>
        <a:spcAft>
          <a:spcPct val="0"/>
        </a:spcAft>
        <a:defRPr sz="4000">
          <a:solidFill>
            <a:schemeClr val="tx2"/>
          </a:solidFill>
          <a:latin typeface="Times New Roman" pitchFamily="18" charset="0"/>
        </a:defRPr>
      </a:lvl7pPr>
      <a:lvl8pPr marL="1371600" algn="l" rtl="0" fontAlgn="base">
        <a:lnSpc>
          <a:spcPct val="85000"/>
        </a:lnSpc>
        <a:spcBef>
          <a:spcPct val="0"/>
        </a:spcBef>
        <a:spcAft>
          <a:spcPct val="0"/>
        </a:spcAft>
        <a:defRPr sz="4000">
          <a:solidFill>
            <a:schemeClr val="tx2"/>
          </a:solidFill>
          <a:latin typeface="Times New Roman" pitchFamily="18" charset="0"/>
        </a:defRPr>
      </a:lvl8pPr>
      <a:lvl9pPr marL="1828800" algn="l" rtl="0" fontAlgn="base">
        <a:lnSpc>
          <a:spcPct val="85000"/>
        </a:lnSpc>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st.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saaa.org/kc/cropbiotechupdate/article/default.asp?ID=18235"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F5569A3-C012-8581-FCBC-FA9A30AD1605}"/>
              </a:ext>
            </a:extLst>
          </p:cNvPr>
          <p:cNvSpPr>
            <a:spLocks noGrp="1" noChangeArrowheads="1"/>
          </p:cNvSpPr>
          <p:nvPr>
            <p:ph type="ctrTitle"/>
          </p:nvPr>
        </p:nvSpPr>
        <p:spPr>
          <a:xfrm>
            <a:off x="952500" y="1219200"/>
            <a:ext cx="7239000" cy="1012825"/>
          </a:xfrm>
        </p:spPr>
        <p:txBody>
          <a:bodyPr/>
          <a:lstStyle/>
          <a:p>
            <a:pPr algn="ctr" eaLnBrk="1" hangingPunct="1"/>
            <a:r>
              <a:rPr lang="en-US" altLang="en-US"/>
              <a:t>Surgical Technology Program</a:t>
            </a:r>
          </a:p>
        </p:txBody>
      </p:sp>
      <p:sp>
        <p:nvSpPr>
          <p:cNvPr id="4099" name="Rectangle 3">
            <a:extLst>
              <a:ext uri="{FF2B5EF4-FFF2-40B4-BE49-F238E27FC236}">
                <a16:creationId xmlns:a16="http://schemas.microsoft.com/office/drawing/2014/main" id="{33FA0D1E-A34F-DF80-3FE8-6638FAA88A89}"/>
              </a:ext>
            </a:extLst>
          </p:cNvPr>
          <p:cNvSpPr>
            <a:spLocks noGrp="1" noChangeArrowheads="1"/>
          </p:cNvSpPr>
          <p:nvPr>
            <p:ph type="subTitle" idx="1"/>
          </p:nvPr>
        </p:nvSpPr>
        <p:spPr>
          <a:xfrm>
            <a:off x="1239838" y="2667000"/>
            <a:ext cx="6662737" cy="2994025"/>
          </a:xfrm>
        </p:spPr>
        <p:txBody>
          <a:bodyPr/>
          <a:lstStyle/>
          <a:p>
            <a:pPr eaLnBrk="1" hangingPunct="1"/>
            <a:r>
              <a:rPr lang="en-US" altLang="en-US"/>
              <a:t>Presented by: Heidi Barry</a:t>
            </a:r>
          </a:p>
        </p:txBody>
      </p:sp>
      <p:pic>
        <p:nvPicPr>
          <p:cNvPr id="4100" name="Picture 5" descr="IVY_HZ_C">
            <a:extLst>
              <a:ext uri="{FF2B5EF4-FFF2-40B4-BE49-F238E27FC236}">
                <a16:creationId xmlns:a16="http://schemas.microsoft.com/office/drawing/2014/main" id="{F738150C-B194-73F8-96D5-0414D3963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4724400"/>
            <a:ext cx="3581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6FCBD74-63AF-89AE-42ED-E0445524A462}"/>
              </a:ext>
            </a:extLst>
          </p:cNvPr>
          <p:cNvSpPr>
            <a:spLocks noGrp="1" noChangeArrowheads="1"/>
          </p:cNvSpPr>
          <p:nvPr>
            <p:ph type="title"/>
          </p:nvPr>
        </p:nvSpPr>
        <p:spPr>
          <a:xfrm>
            <a:off x="762000" y="838200"/>
            <a:ext cx="8077200" cy="1143000"/>
          </a:xfrm>
        </p:spPr>
        <p:txBody>
          <a:bodyPr/>
          <a:lstStyle/>
          <a:p>
            <a:pPr eaLnBrk="1" hangingPunct="1"/>
            <a:r>
              <a:rPr lang="en-US" altLang="en-US"/>
              <a:t>Program Overview: Full-Time Faculty</a:t>
            </a:r>
          </a:p>
        </p:txBody>
      </p:sp>
      <p:sp>
        <p:nvSpPr>
          <p:cNvPr id="13315" name="Rectangle 4">
            <a:extLst>
              <a:ext uri="{FF2B5EF4-FFF2-40B4-BE49-F238E27FC236}">
                <a16:creationId xmlns:a16="http://schemas.microsoft.com/office/drawing/2014/main" id="{689EA6C8-B800-EC15-E927-E7EFFF6C61D8}"/>
              </a:ext>
            </a:extLst>
          </p:cNvPr>
          <p:cNvSpPr>
            <a:spLocks noGrp="1" noChangeArrowheads="1"/>
          </p:cNvSpPr>
          <p:nvPr>
            <p:ph type="body" sz="half" idx="1"/>
          </p:nvPr>
        </p:nvSpPr>
        <p:spPr>
          <a:xfrm>
            <a:off x="757237" y="1676400"/>
            <a:ext cx="4043363" cy="3881437"/>
          </a:xfrm>
        </p:spPr>
        <p:txBody>
          <a:bodyPr/>
          <a:lstStyle/>
          <a:p>
            <a:pPr lvl="1"/>
            <a:r>
              <a:rPr lang="en-US" altLang="en-US" sz="2800" dirty="0"/>
              <a:t>Heidi Barry, BA, MA, CST</a:t>
            </a:r>
          </a:p>
          <a:p>
            <a:pPr lvl="2"/>
            <a:r>
              <a:rPr lang="en-US" altLang="en-US" sz="2400" dirty="0"/>
              <a:t>Master Degree in Art</a:t>
            </a:r>
          </a:p>
          <a:p>
            <a:pPr lvl="2"/>
            <a:r>
              <a:rPr lang="en-US" altLang="en-US" sz="2400" dirty="0"/>
              <a:t>Bachelors Degree in K-12 Art</a:t>
            </a:r>
          </a:p>
          <a:p>
            <a:pPr lvl="2"/>
            <a:r>
              <a:rPr lang="en-US" altLang="en-US" sz="2400" dirty="0"/>
              <a:t>Certified Surgical Technologist </a:t>
            </a:r>
          </a:p>
          <a:p>
            <a:pPr lvl="2"/>
            <a:endParaRPr lang="en-US" altLang="en-US" sz="2400" dirty="0"/>
          </a:p>
          <a:p>
            <a:pPr eaLnBrk="1" hangingPunct="1"/>
            <a:endParaRPr lang="en-US" altLang="en-US" dirty="0"/>
          </a:p>
          <a:p>
            <a:pPr eaLnBrk="1" hangingPunct="1"/>
            <a:endParaRPr lang="en-US" altLang="en-US" dirty="0"/>
          </a:p>
        </p:txBody>
      </p:sp>
      <p:sp>
        <p:nvSpPr>
          <p:cNvPr id="13316" name="Rectangle 6">
            <a:extLst>
              <a:ext uri="{FF2B5EF4-FFF2-40B4-BE49-F238E27FC236}">
                <a16:creationId xmlns:a16="http://schemas.microsoft.com/office/drawing/2014/main" id="{51A7231A-AAFF-A3FE-895C-B4C1A657D784}"/>
              </a:ext>
            </a:extLst>
          </p:cNvPr>
          <p:cNvSpPr>
            <a:spLocks noGrp="1" noChangeArrowheads="1"/>
          </p:cNvSpPr>
          <p:nvPr>
            <p:ph type="body" sz="half" idx="2"/>
          </p:nvPr>
        </p:nvSpPr>
        <p:spPr>
          <a:xfrm>
            <a:off x="4724400" y="2214563"/>
            <a:ext cx="4043363" cy="3881437"/>
          </a:xfrm>
        </p:spPr>
        <p:txBody>
          <a:bodyPr/>
          <a:lstStyle/>
          <a:p>
            <a:pPr lvl="2"/>
            <a:endParaRPr lang="en-US" altLang="en-US" sz="2400"/>
          </a:p>
          <a:p>
            <a:pPr lvl="2"/>
            <a:endParaRPr lang="en-US" altLang="en-US" sz="2400"/>
          </a:p>
        </p:txBody>
      </p:sp>
      <p:pic>
        <p:nvPicPr>
          <p:cNvPr id="13317" name="Picture 2">
            <a:extLst>
              <a:ext uri="{FF2B5EF4-FFF2-40B4-BE49-F238E27FC236}">
                <a16:creationId xmlns:a16="http://schemas.microsoft.com/office/drawing/2014/main" id="{C2A2BD3A-00BA-C29F-12BE-9539E3125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14563"/>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6FCBD74-63AF-89AE-42ED-E0445524A462}"/>
              </a:ext>
            </a:extLst>
          </p:cNvPr>
          <p:cNvSpPr>
            <a:spLocks noGrp="1" noChangeArrowheads="1"/>
          </p:cNvSpPr>
          <p:nvPr>
            <p:ph type="title"/>
          </p:nvPr>
        </p:nvSpPr>
        <p:spPr>
          <a:xfrm>
            <a:off x="762000" y="838200"/>
            <a:ext cx="8077200" cy="1143000"/>
          </a:xfrm>
        </p:spPr>
        <p:txBody>
          <a:bodyPr/>
          <a:lstStyle/>
          <a:p>
            <a:pPr eaLnBrk="1" hangingPunct="1"/>
            <a:r>
              <a:rPr lang="en-US" altLang="en-US"/>
              <a:t>Program Overview: Full-Time Faculty</a:t>
            </a:r>
          </a:p>
        </p:txBody>
      </p:sp>
      <p:sp>
        <p:nvSpPr>
          <p:cNvPr id="13315" name="Rectangle 4">
            <a:extLst>
              <a:ext uri="{FF2B5EF4-FFF2-40B4-BE49-F238E27FC236}">
                <a16:creationId xmlns:a16="http://schemas.microsoft.com/office/drawing/2014/main" id="{689EA6C8-B800-EC15-E927-E7EFFF6C61D8}"/>
              </a:ext>
            </a:extLst>
          </p:cNvPr>
          <p:cNvSpPr>
            <a:spLocks noGrp="1" noChangeArrowheads="1"/>
          </p:cNvSpPr>
          <p:nvPr>
            <p:ph type="body" sz="half" idx="1"/>
          </p:nvPr>
        </p:nvSpPr>
        <p:spPr>
          <a:xfrm>
            <a:off x="533400" y="2498726"/>
            <a:ext cx="4043363" cy="3881437"/>
          </a:xfrm>
        </p:spPr>
        <p:txBody>
          <a:bodyPr/>
          <a:lstStyle/>
          <a:p>
            <a:pPr lvl="1"/>
            <a:r>
              <a:rPr lang="en-US" altLang="en-US" sz="2800" dirty="0"/>
              <a:t>Jessica Clawson</a:t>
            </a:r>
          </a:p>
          <a:p>
            <a:pPr lvl="2"/>
            <a:r>
              <a:rPr lang="en-US" altLang="en-US" sz="2800" dirty="0"/>
              <a:t>Certified Surgical Technologist</a:t>
            </a:r>
          </a:p>
          <a:p>
            <a:pPr lvl="2"/>
            <a:r>
              <a:rPr lang="en-US" altLang="en-US" sz="2800" dirty="0"/>
              <a:t>Currently working on Bachelor’s Degree</a:t>
            </a:r>
          </a:p>
          <a:p>
            <a:pPr lvl="2"/>
            <a:endParaRPr lang="en-US" altLang="en-US" sz="2800" dirty="0"/>
          </a:p>
          <a:p>
            <a:pPr eaLnBrk="1" hangingPunct="1"/>
            <a:endParaRPr lang="en-US" altLang="en-US" dirty="0"/>
          </a:p>
          <a:p>
            <a:pPr eaLnBrk="1" hangingPunct="1"/>
            <a:endParaRPr lang="en-US" altLang="en-US" dirty="0"/>
          </a:p>
        </p:txBody>
      </p:sp>
      <p:sp>
        <p:nvSpPr>
          <p:cNvPr id="13316" name="Rectangle 6">
            <a:extLst>
              <a:ext uri="{FF2B5EF4-FFF2-40B4-BE49-F238E27FC236}">
                <a16:creationId xmlns:a16="http://schemas.microsoft.com/office/drawing/2014/main" id="{51A7231A-AAFF-A3FE-895C-B4C1A657D784}"/>
              </a:ext>
            </a:extLst>
          </p:cNvPr>
          <p:cNvSpPr>
            <a:spLocks noGrp="1" noChangeArrowheads="1"/>
          </p:cNvSpPr>
          <p:nvPr>
            <p:ph type="body" sz="half" idx="2"/>
          </p:nvPr>
        </p:nvSpPr>
        <p:spPr>
          <a:xfrm>
            <a:off x="4724400" y="2214563"/>
            <a:ext cx="4043363" cy="3881437"/>
          </a:xfrm>
        </p:spPr>
        <p:txBody>
          <a:bodyPr/>
          <a:lstStyle/>
          <a:p>
            <a:pPr lvl="2"/>
            <a:endParaRPr lang="en-US" altLang="en-US" sz="2400"/>
          </a:p>
          <a:p>
            <a:pPr lvl="2"/>
            <a:endParaRPr lang="en-US" altLang="en-US" sz="2400"/>
          </a:p>
        </p:txBody>
      </p:sp>
      <p:pic>
        <p:nvPicPr>
          <p:cNvPr id="13317" name="Picture 2">
            <a:extLst>
              <a:ext uri="{FF2B5EF4-FFF2-40B4-BE49-F238E27FC236}">
                <a16:creationId xmlns:a16="http://schemas.microsoft.com/office/drawing/2014/main" id="{C2A2BD3A-00BA-C29F-12BE-9539E3125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14563"/>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40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0D5FB44-195D-11C8-C1D2-14A8CF486183}"/>
              </a:ext>
            </a:extLst>
          </p:cNvPr>
          <p:cNvSpPr>
            <a:spLocks noGrp="1" noChangeArrowheads="1"/>
          </p:cNvSpPr>
          <p:nvPr>
            <p:ph type="title"/>
          </p:nvPr>
        </p:nvSpPr>
        <p:spPr/>
        <p:txBody>
          <a:bodyPr/>
          <a:lstStyle/>
          <a:p>
            <a:r>
              <a:rPr lang="en-US" altLang="en-US"/>
              <a:t>Professional Organization</a:t>
            </a:r>
          </a:p>
        </p:txBody>
      </p:sp>
      <p:sp>
        <p:nvSpPr>
          <p:cNvPr id="14339" name="Content Placeholder 2">
            <a:extLst>
              <a:ext uri="{FF2B5EF4-FFF2-40B4-BE49-F238E27FC236}">
                <a16:creationId xmlns:a16="http://schemas.microsoft.com/office/drawing/2014/main" id="{D233DF50-AD65-8CE1-55C2-E4F3023E79BF}"/>
              </a:ext>
            </a:extLst>
          </p:cNvPr>
          <p:cNvSpPr>
            <a:spLocks noGrp="1" noChangeArrowheads="1"/>
          </p:cNvSpPr>
          <p:nvPr>
            <p:ph idx="1"/>
          </p:nvPr>
        </p:nvSpPr>
        <p:spPr>
          <a:xfrm>
            <a:off x="809625" y="2214563"/>
            <a:ext cx="5591175" cy="3881437"/>
          </a:xfrm>
        </p:spPr>
        <p:txBody>
          <a:bodyPr/>
          <a:lstStyle/>
          <a:p>
            <a:r>
              <a:rPr lang="en-US" altLang="en-US" sz="2800"/>
              <a:t>Association of Surgical Technologists (AST)</a:t>
            </a:r>
          </a:p>
          <a:p>
            <a:r>
              <a:rPr lang="en-US" altLang="en-US" sz="2800"/>
              <a:t>Primary purpose is to ensure that surgical technologists &amp; surgical assistants have the knowledge and skills to administer patient care of the highest quality. </a:t>
            </a:r>
          </a:p>
          <a:p>
            <a:r>
              <a:rPr lang="en-US" altLang="en-US" sz="2800">
                <a:hlinkClick r:id="rId2"/>
              </a:rPr>
              <a:t>www.ast.org</a:t>
            </a:r>
            <a:r>
              <a:rPr lang="en-US" altLang="en-US" sz="2800"/>
              <a:t> for more information</a:t>
            </a:r>
          </a:p>
          <a:p>
            <a:endParaRPr lang="en-US" altLang="en-US"/>
          </a:p>
        </p:txBody>
      </p:sp>
      <p:pic>
        <p:nvPicPr>
          <p:cNvPr id="14340" name="Picture 4" descr="http://www.yorktech.com/collegenews/smallASTlogo.gif">
            <a:extLst>
              <a:ext uri="{FF2B5EF4-FFF2-40B4-BE49-F238E27FC236}">
                <a16:creationId xmlns:a16="http://schemas.microsoft.com/office/drawing/2014/main" id="{85CC30FC-2255-64AC-A5E0-C762308F7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2133600"/>
            <a:ext cx="22717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365E6CB-83BE-8544-22E8-E22098DBE5A2}"/>
              </a:ext>
            </a:extLst>
          </p:cNvPr>
          <p:cNvSpPr>
            <a:spLocks noGrp="1" noChangeArrowheads="1"/>
          </p:cNvSpPr>
          <p:nvPr>
            <p:ph type="title"/>
          </p:nvPr>
        </p:nvSpPr>
        <p:spPr/>
        <p:txBody>
          <a:bodyPr/>
          <a:lstStyle/>
          <a:p>
            <a:pPr eaLnBrk="1" hangingPunct="1"/>
            <a:r>
              <a:rPr lang="en-US" altLang="en-US"/>
              <a:t>Market Demand Analysis</a:t>
            </a:r>
            <a:br>
              <a:rPr lang="en-US" altLang="en-US"/>
            </a:br>
            <a:r>
              <a:rPr lang="en-US" altLang="en-US" sz="2400"/>
              <a:t>According to the 2009 Occupational Outlook Quarterly: </a:t>
            </a:r>
          </a:p>
        </p:txBody>
      </p:sp>
      <p:sp>
        <p:nvSpPr>
          <p:cNvPr id="15363" name="Rectangle 4">
            <a:extLst>
              <a:ext uri="{FF2B5EF4-FFF2-40B4-BE49-F238E27FC236}">
                <a16:creationId xmlns:a16="http://schemas.microsoft.com/office/drawing/2014/main" id="{20C22711-79B3-7071-6FEC-EB9C8CDBA2FA}"/>
              </a:ext>
            </a:extLst>
          </p:cNvPr>
          <p:cNvSpPr>
            <a:spLocks noGrp="1" noChangeArrowheads="1"/>
          </p:cNvSpPr>
          <p:nvPr>
            <p:ph type="body" sz="half" idx="1"/>
          </p:nvPr>
        </p:nvSpPr>
        <p:spPr>
          <a:xfrm>
            <a:off x="809625" y="2214563"/>
            <a:ext cx="3838575" cy="4414837"/>
          </a:xfrm>
        </p:spPr>
        <p:txBody>
          <a:bodyPr/>
          <a:lstStyle/>
          <a:p>
            <a:r>
              <a:rPr lang="en-US" altLang="en-US" sz="2400"/>
              <a:t>Surgical technologists held about 91,500 jobs. </a:t>
            </a:r>
          </a:p>
          <a:p>
            <a:pPr eaLnBrk="1" hangingPunct="1"/>
            <a:r>
              <a:rPr lang="en-US" altLang="en-US" sz="2400"/>
              <a:t>Projected Employment about 114,700 jobs in 2018</a:t>
            </a:r>
          </a:p>
          <a:p>
            <a:pPr eaLnBrk="1" hangingPunct="1"/>
            <a:r>
              <a:rPr lang="en-US" altLang="en-US" sz="2400"/>
              <a:t>The Lafayette job market in the past years seem is stability for local jobs.  </a:t>
            </a:r>
          </a:p>
          <a:p>
            <a:pPr eaLnBrk="1" hangingPunct="1"/>
            <a:endParaRPr lang="en-US" altLang="en-US" sz="2400"/>
          </a:p>
        </p:txBody>
      </p:sp>
      <p:sp>
        <p:nvSpPr>
          <p:cNvPr id="15364" name="Rectangle 5">
            <a:extLst>
              <a:ext uri="{FF2B5EF4-FFF2-40B4-BE49-F238E27FC236}">
                <a16:creationId xmlns:a16="http://schemas.microsoft.com/office/drawing/2014/main" id="{045D46C1-D661-2E1D-D519-0E25D46B95A3}"/>
              </a:ext>
            </a:extLst>
          </p:cNvPr>
          <p:cNvSpPr>
            <a:spLocks noGrp="1" noChangeArrowheads="1"/>
          </p:cNvSpPr>
          <p:nvPr>
            <p:ph type="body" sz="half" idx="2"/>
          </p:nvPr>
        </p:nvSpPr>
        <p:spPr/>
        <p:txBody>
          <a:bodyPr/>
          <a:lstStyle/>
          <a:p>
            <a:pPr eaLnBrk="1" hangingPunct="1"/>
            <a:r>
              <a:rPr lang="en-US" altLang="en-US" sz="2400" dirty="0"/>
              <a:t>Within 3 months before graduation in 2021, half of the graduates were hired.    </a:t>
            </a:r>
          </a:p>
          <a:p>
            <a:pPr eaLnBrk="1" hangingPunct="1"/>
            <a:r>
              <a:rPr lang="en-US" altLang="en-US" sz="2400" dirty="0"/>
              <a:t>In 2020 and 2021, the majority of the students were hired after graduation.</a:t>
            </a:r>
          </a:p>
          <a:p>
            <a:pPr eaLnBrk="1" hangingPunct="1"/>
            <a:r>
              <a:rPr lang="en-US" altLang="en-US" sz="2400" dirty="0"/>
              <a:t>Currently 70 open position at IU Health in Indiana</a:t>
            </a:r>
          </a:p>
          <a:p>
            <a:pPr eaLnBrk="1" hangingPunct="1"/>
            <a:endParaRPr lang="en-US" altLang="en-US" sz="2400" dirty="0"/>
          </a:p>
          <a:p>
            <a:pPr eaLnBrk="1" hangingPunct="1"/>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B04693F-FCBC-5962-DCBC-BB7564A45049}"/>
              </a:ext>
            </a:extLst>
          </p:cNvPr>
          <p:cNvSpPr>
            <a:spLocks noGrp="1" noChangeArrowheads="1"/>
          </p:cNvSpPr>
          <p:nvPr>
            <p:ph type="title"/>
          </p:nvPr>
        </p:nvSpPr>
        <p:spPr/>
        <p:txBody>
          <a:bodyPr/>
          <a:lstStyle/>
          <a:p>
            <a:pPr eaLnBrk="1" hangingPunct="1"/>
            <a:r>
              <a:rPr lang="en-US" altLang="en-US"/>
              <a:t>Market Demand Analysis: </a:t>
            </a:r>
            <a:br>
              <a:rPr lang="en-US" altLang="en-US"/>
            </a:br>
            <a:r>
              <a:rPr lang="en-US" altLang="en-US" sz="2400"/>
              <a:t>According to the May 2009 Occupational Outlook Quarterly: </a:t>
            </a:r>
          </a:p>
        </p:txBody>
      </p:sp>
      <p:sp>
        <p:nvSpPr>
          <p:cNvPr id="16387" name="Rectangle 4">
            <a:extLst>
              <a:ext uri="{FF2B5EF4-FFF2-40B4-BE49-F238E27FC236}">
                <a16:creationId xmlns:a16="http://schemas.microsoft.com/office/drawing/2014/main" id="{4ACFA6A5-4CFE-4521-49FA-24A9682271B4}"/>
              </a:ext>
            </a:extLst>
          </p:cNvPr>
          <p:cNvSpPr>
            <a:spLocks noGrp="1" noChangeArrowheads="1"/>
          </p:cNvSpPr>
          <p:nvPr>
            <p:ph type="body" sz="half" idx="1"/>
          </p:nvPr>
        </p:nvSpPr>
        <p:spPr>
          <a:xfrm>
            <a:off x="809625" y="2214563"/>
            <a:ext cx="3902075" cy="4338637"/>
          </a:xfrm>
        </p:spPr>
        <p:txBody>
          <a:bodyPr/>
          <a:lstStyle/>
          <a:p>
            <a:pPr fontAlgn="t"/>
            <a:r>
              <a:rPr lang="en-US" altLang="en-US" sz="2400" dirty="0"/>
              <a:t>Median annual earnings of annual salary of surgical technologists were $39,400. </a:t>
            </a:r>
          </a:p>
          <a:p>
            <a:pPr fontAlgn="t"/>
            <a:r>
              <a:rPr lang="en-US" altLang="en-US" sz="2400" dirty="0"/>
              <a:t>Median average hourly pay is $18.94 per hour.  </a:t>
            </a:r>
          </a:p>
          <a:p>
            <a:pPr fontAlgn="t"/>
            <a:r>
              <a:rPr lang="en-US" altLang="en-US" sz="2400" dirty="0"/>
              <a:t>Arnett IU starts at $20</a:t>
            </a:r>
          </a:p>
          <a:p>
            <a:pPr fontAlgn="t"/>
            <a:r>
              <a:rPr lang="en-US" altLang="en-US" sz="2400" dirty="0"/>
              <a:t>Franciscan Health starts at $22</a:t>
            </a:r>
          </a:p>
        </p:txBody>
      </p:sp>
      <p:sp>
        <p:nvSpPr>
          <p:cNvPr id="16388" name="Rectangle 5">
            <a:extLst>
              <a:ext uri="{FF2B5EF4-FFF2-40B4-BE49-F238E27FC236}">
                <a16:creationId xmlns:a16="http://schemas.microsoft.com/office/drawing/2014/main" id="{D0F88DC9-9EDC-987F-F2EE-143886696854}"/>
              </a:ext>
            </a:extLst>
          </p:cNvPr>
          <p:cNvSpPr>
            <a:spLocks noGrp="1" noChangeArrowheads="1"/>
          </p:cNvSpPr>
          <p:nvPr>
            <p:ph type="body" sz="half" idx="2"/>
          </p:nvPr>
        </p:nvSpPr>
        <p:spPr>
          <a:xfrm>
            <a:off x="4864100" y="2214563"/>
            <a:ext cx="3903663" cy="4338637"/>
          </a:xfrm>
        </p:spPr>
        <p:txBody>
          <a:bodyPr/>
          <a:lstStyle/>
          <a:p>
            <a:pPr fontAlgn="t"/>
            <a:r>
              <a:rPr lang="en-US" altLang="en-US" sz="2400"/>
              <a:t>Median annual earnings in the industries employing the largest numbers of surgical technologists were:</a:t>
            </a:r>
          </a:p>
          <a:p>
            <a:pPr lvl="1" fontAlgn="t"/>
            <a:r>
              <a:rPr lang="en-US" altLang="en-US" sz="2000"/>
              <a:t>Outpatient care centers 41,320 </a:t>
            </a:r>
          </a:p>
          <a:p>
            <a:pPr lvl="1" fontAlgn="t"/>
            <a:r>
              <a:rPr lang="en-US" altLang="en-US" sz="2000"/>
              <a:t>Offices of physicians 41,260 </a:t>
            </a:r>
          </a:p>
          <a:p>
            <a:pPr lvl="1" fontAlgn="t"/>
            <a:r>
              <a:rPr lang="en-US" altLang="en-US" sz="2000"/>
              <a:t>General medical and surgical hospitals 40, 330 </a:t>
            </a:r>
          </a:p>
          <a:p>
            <a:pPr lvl="1" fontAlgn="t"/>
            <a:r>
              <a:rPr lang="en-US" altLang="en-US" sz="2000"/>
              <a:t>Offices of dentists 38,060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05EF426-A759-39BE-FFD5-358E534320C8}"/>
              </a:ext>
            </a:extLst>
          </p:cNvPr>
          <p:cNvSpPr>
            <a:spLocks noGrp="1" noChangeArrowheads="1"/>
          </p:cNvSpPr>
          <p:nvPr>
            <p:ph type="title"/>
          </p:nvPr>
        </p:nvSpPr>
        <p:spPr/>
        <p:txBody>
          <a:bodyPr/>
          <a:lstStyle/>
          <a:p>
            <a:r>
              <a:rPr lang="en-US" altLang="en-US"/>
              <a:t>Personal Traits</a:t>
            </a:r>
          </a:p>
        </p:txBody>
      </p:sp>
      <p:sp>
        <p:nvSpPr>
          <p:cNvPr id="17411" name="Content Placeholder 2">
            <a:extLst>
              <a:ext uri="{FF2B5EF4-FFF2-40B4-BE49-F238E27FC236}">
                <a16:creationId xmlns:a16="http://schemas.microsoft.com/office/drawing/2014/main" id="{973A6040-DF45-0DE8-1E4B-E3966015EF59}"/>
              </a:ext>
            </a:extLst>
          </p:cNvPr>
          <p:cNvSpPr>
            <a:spLocks noGrp="1" noChangeArrowheads="1"/>
          </p:cNvSpPr>
          <p:nvPr>
            <p:ph idx="1"/>
          </p:nvPr>
        </p:nvSpPr>
        <p:spPr>
          <a:xfrm>
            <a:off x="809625" y="1905000"/>
            <a:ext cx="7958138" cy="4191000"/>
          </a:xfrm>
        </p:spPr>
        <p:txBody>
          <a:bodyPr/>
          <a:lstStyle/>
          <a:p>
            <a:r>
              <a:rPr lang="en-US" altLang="en-US" sz="2800"/>
              <a:t>A good Certified Surgical Technologist is:</a:t>
            </a:r>
          </a:p>
          <a:p>
            <a:pPr lvl="1"/>
            <a:r>
              <a:rPr lang="en-US" altLang="en-US" sz="2400"/>
              <a:t>Organized with good attention span</a:t>
            </a:r>
          </a:p>
          <a:p>
            <a:pPr lvl="1"/>
            <a:r>
              <a:rPr lang="en-US" altLang="en-US" sz="2400"/>
              <a:t>Has good manual dexterity</a:t>
            </a:r>
          </a:p>
          <a:p>
            <a:pPr lvl="1"/>
            <a:r>
              <a:rPr lang="en-US" altLang="en-US" sz="2400"/>
              <a:t>Thrives in a fast paced environment</a:t>
            </a:r>
          </a:p>
          <a:p>
            <a:pPr lvl="1"/>
            <a:r>
              <a:rPr lang="en-US" altLang="en-US" sz="2400"/>
              <a:t>Accepts direction from superior(s)</a:t>
            </a:r>
          </a:p>
          <a:p>
            <a:pPr lvl="1"/>
            <a:r>
              <a:rPr lang="en-US" altLang="en-US" sz="2400"/>
              <a:t>works well with team members</a:t>
            </a:r>
          </a:p>
          <a:p>
            <a:pPr lvl="1"/>
            <a:r>
              <a:rPr lang="en-US" altLang="en-US" sz="2400"/>
              <a:t>Has an eye for detail yet is flexible when needed</a:t>
            </a:r>
          </a:p>
          <a:p>
            <a:pPr lvl="1"/>
            <a:r>
              <a:rPr lang="en-US" altLang="en-US" sz="2400"/>
              <a:t>Is precise in follow through</a:t>
            </a:r>
          </a:p>
          <a:p>
            <a:pPr lvl="1"/>
            <a:r>
              <a:rPr lang="en-US" altLang="en-US" sz="2400"/>
              <a:t>Has good communication skills</a:t>
            </a:r>
          </a:p>
          <a:p>
            <a:pPr lvl="1"/>
            <a:r>
              <a:rPr lang="en-US" altLang="en-US" sz="2400"/>
              <a:t>Has a desire to help people </a:t>
            </a: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6EEE950-08A1-9663-F77F-93765040556E}"/>
              </a:ext>
            </a:extLst>
          </p:cNvPr>
          <p:cNvSpPr>
            <a:spLocks noGrp="1" noChangeArrowheads="1"/>
          </p:cNvSpPr>
          <p:nvPr>
            <p:ph type="title"/>
          </p:nvPr>
        </p:nvSpPr>
        <p:spPr/>
        <p:txBody>
          <a:bodyPr/>
          <a:lstStyle/>
          <a:p>
            <a:r>
              <a:rPr lang="en-US" altLang="en-US"/>
              <a:t>Curriculum – Clinical Year</a:t>
            </a:r>
          </a:p>
        </p:txBody>
      </p:sp>
      <p:sp>
        <p:nvSpPr>
          <p:cNvPr id="18435" name="Content Placeholder 2">
            <a:extLst>
              <a:ext uri="{FF2B5EF4-FFF2-40B4-BE49-F238E27FC236}">
                <a16:creationId xmlns:a16="http://schemas.microsoft.com/office/drawing/2014/main" id="{F279CCF0-4F21-F8E1-137C-099F8738D83E}"/>
              </a:ext>
            </a:extLst>
          </p:cNvPr>
          <p:cNvSpPr>
            <a:spLocks noGrp="1" noChangeArrowheads="1"/>
          </p:cNvSpPr>
          <p:nvPr>
            <p:ph idx="1"/>
          </p:nvPr>
        </p:nvSpPr>
        <p:spPr>
          <a:xfrm>
            <a:off x="809625" y="1981200"/>
            <a:ext cx="7958138" cy="4572000"/>
          </a:xfrm>
        </p:spPr>
        <p:txBody>
          <a:bodyPr/>
          <a:lstStyle/>
          <a:p>
            <a:r>
              <a:rPr lang="en-US" altLang="en-US" sz="2400"/>
              <a:t>Technical Core 	(38 credits)</a:t>
            </a:r>
          </a:p>
          <a:p>
            <a:pPr lvl="1"/>
            <a:r>
              <a:rPr lang="en-US" altLang="en-US" sz="2400"/>
              <a:t>SURG 111  Fundamentals of Surgical Technology</a:t>
            </a:r>
          </a:p>
          <a:p>
            <a:pPr lvl="1"/>
            <a:r>
              <a:rPr lang="en-US" altLang="en-US" sz="2400"/>
              <a:t>SURG 112  Applications of Surgical Fundamentals</a:t>
            </a:r>
          </a:p>
          <a:p>
            <a:pPr lvl="1"/>
            <a:r>
              <a:rPr lang="en-US" altLang="en-US" sz="2400"/>
              <a:t>SURG 113  Surgical Procedures I</a:t>
            </a:r>
          </a:p>
          <a:p>
            <a:pPr lvl="1"/>
            <a:r>
              <a:rPr lang="en-US" altLang="en-US" sz="2400"/>
              <a:t>SURG 114  Clinical Applications II</a:t>
            </a:r>
          </a:p>
          <a:p>
            <a:pPr lvl="1"/>
            <a:r>
              <a:rPr lang="en-US" altLang="en-US" sz="2400"/>
              <a:t>SURG 211  Surgical Procedures II</a:t>
            </a:r>
          </a:p>
          <a:p>
            <a:pPr lvl="1"/>
            <a:r>
              <a:rPr lang="en-US" altLang="en-US" sz="2400"/>
              <a:t>SURG 212  Clinical Applications II</a:t>
            </a:r>
          </a:p>
          <a:p>
            <a:pPr lvl="1"/>
            <a:r>
              <a:rPr lang="en-US" altLang="en-US" sz="2400"/>
              <a:t>SURG 213  Surgical Procedures III</a:t>
            </a:r>
          </a:p>
          <a:p>
            <a:pPr lvl="1"/>
            <a:r>
              <a:rPr lang="en-US" altLang="en-US" sz="2400"/>
              <a:t>SURG 214  Clinical Applications III</a:t>
            </a:r>
          </a:p>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ECEE4A-47B5-4B70-969B-DF467C5AF96F}"/>
              </a:ext>
            </a:extLst>
          </p:cNvPr>
          <p:cNvSpPr txBox="1">
            <a:spLocks/>
          </p:cNvSpPr>
          <p:nvPr/>
        </p:nvSpPr>
        <p:spPr bwMode="auto">
          <a:xfrm>
            <a:off x="838200" y="914400"/>
            <a:ext cx="7467600" cy="990600"/>
          </a:xfrm>
          <a:prstGeom prst="rect">
            <a:avLst/>
          </a:prstGeom>
          <a:noFill/>
          <a:ln w="9525">
            <a:noFill/>
            <a:miter lim="800000"/>
            <a:headEnd/>
            <a:tailEnd/>
          </a:ln>
        </p:spPr>
        <p:txBody>
          <a:bodyPr anchor="ctr"/>
          <a:lstStyle/>
          <a:p>
            <a:pPr>
              <a:lnSpc>
                <a:spcPct val="85000"/>
              </a:lnSpc>
              <a:defRPr/>
            </a:pPr>
            <a:r>
              <a:rPr lang="en-US" sz="4000" kern="0" dirty="0">
                <a:solidFill>
                  <a:schemeClr val="tx2"/>
                </a:solidFill>
                <a:latin typeface="+mj-lt"/>
                <a:ea typeface="+mj-ea"/>
                <a:cs typeface="+mj-cs"/>
              </a:rPr>
              <a:t>Curriculum – Pre-clinical</a:t>
            </a:r>
          </a:p>
        </p:txBody>
      </p:sp>
      <p:sp>
        <p:nvSpPr>
          <p:cNvPr id="5" name="Content Placeholder 2">
            <a:extLst>
              <a:ext uri="{FF2B5EF4-FFF2-40B4-BE49-F238E27FC236}">
                <a16:creationId xmlns:a16="http://schemas.microsoft.com/office/drawing/2014/main" id="{2E7B6D28-FAC0-44D6-9220-3AD2F5EAA521}"/>
              </a:ext>
            </a:extLst>
          </p:cNvPr>
          <p:cNvSpPr txBox="1">
            <a:spLocks/>
          </p:cNvSpPr>
          <p:nvPr/>
        </p:nvSpPr>
        <p:spPr bwMode="auto">
          <a:xfrm>
            <a:off x="838200" y="1828800"/>
            <a:ext cx="8077200" cy="4648200"/>
          </a:xfrm>
          <a:prstGeom prst="rect">
            <a:avLst/>
          </a:prstGeom>
          <a:noFill/>
          <a:ln w="9525">
            <a:noFill/>
            <a:miter lim="800000"/>
            <a:headEnd/>
            <a:tailEnd/>
          </a:ln>
        </p:spPr>
        <p:txBody>
          <a:bodyPr>
            <a:normAutofit fontScale="62500" lnSpcReduction="20000"/>
          </a:bodyPr>
          <a:lstStyle/>
          <a:p>
            <a:pPr marL="342900" indent="-342900">
              <a:spcBef>
                <a:spcPct val="20000"/>
              </a:spcBef>
              <a:buClr>
                <a:schemeClr val="accent2"/>
              </a:buClr>
              <a:buFont typeface="Wingdings" pitchFamily="2" charset="2"/>
              <a:buChar char="w"/>
              <a:defRPr/>
            </a:pPr>
            <a:r>
              <a:rPr lang="en-US" sz="3600" b="1" kern="0" dirty="0">
                <a:latin typeface="+mn-lt"/>
              </a:rPr>
              <a:t>General Education 	(22 credits)</a:t>
            </a:r>
            <a:r>
              <a:rPr lang="en-US" sz="3300" kern="0" dirty="0">
                <a:latin typeface="+mn-lt"/>
              </a:rPr>
              <a:t>		</a:t>
            </a:r>
          </a:p>
          <a:p>
            <a:pPr marL="742950" lvl="1" indent="-285750">
              <a:spcBef>
                <a:spcPct val="20000"/>
              </a:spcBef>
              <a:buClr>
                <a:schemeClr val="accent2"/>
              </a:buClr>
              <a:buSzPct val="55000"/>
              <a:buFont typeface="Wingdings" pitchFamily="2" charset="2"/>
              <a:buChar char="n"/>
              <a:defRPr/>
            </a:pPr>
            <a:r>
              <a:rPr lang="en-US" sz="3300" kern="0" dirty="0">
                <a:latin typeface="+mn-lt"/>
              </a:rPr>
              <a:t>APHY  101 &amp; 102 	Anatomy &amp; Physiology I &amp; II</a:t>
            </a:r>
          </a:p>
          <a:p>
            <a:pPr marL="742950" lvl="1" indent="-285750">
              <a:spcBef>
                <a:spcPct val="20000"/>
              </a:spcBef>
              <a:buClr>
                <a:schemeClr val="accent2"/>
              </a:buClr>
              <a:buSzPct val="55000"/>
              <a:buFont typeface="Wingdings" pitchFamily="2" charset="2"/>
              <a:buChar char="n"/>
              <a:defRPr/>
            </a:pPr>
            <a:r>
              <a:rPr lang="en-US" sz="3300" kern="0" dirty="0">
                <a:latin typeface="+mn-lt"/>
              </a:rPr>
              <a:t>BIOL  211 		General Microbiology </a:t>
            </a:r>
          </a:p>
          <a:p>
            <a:pPr marL="742950" lvl="1" indent="-285750">
              <a:spcBef>
                <a:spcPct val="20000"/>
              </a:spcBef>
              <a:buClr>
                <a:schemeClr val="accent2"/>
              </a:buClr>
              <a:buSzPct val="55000"/>
              <a:buFont typeface="Wingdings" pitchFamily="2" charset="2"/>
              <a:buChar char="n"/>
              <a:defRPr/>
            </a:pPr>
            <a:r>
              <a:rPr lang="en-US" sz="3300" kern="0" dirty="0">
                <a:latin typeface="+mn-lt"/>
              </a:rPr>
              <a:t>MATH  1XX             	 Mathematics Elective</a:t>
            </a:r>
          </a:p>
          <a:p>
            <a:pPr marL="742950" lvl="1" indent="-285750">
              <a:spcBef>
                <a:spcPct val="20000"/>
              </a:spcBef>
              <a:buClr>
                <a:schemeClr val="accent2"/>
              </a:buClr>
              <a:buSzPct val="55000"/>
              <a:buFont typeface="Wingdings" pitchFamily="2" charset="2"/>
              <a:buChar char="n"/>
              <a:defRPr/>
            </a:pPr>
            <a:r>
              <a:rPr lang="en-US" sz="3300" kern="0" dirty="0">
                <a:latin typeface="+mn-lt"/>
              </a:rPr>
              <a:t>ENGL 111	             	 English Composition </a:t>
            </a:r>
          </a:p>
          <a:p>
            <a:pPr marL="742950" lvl="1" indent="-285750">
              <a:spcBef>
                <a:spcPct val="20000"/>
              </a:spcBef>
              <a:buClr>
                <a:schemeClr val="accent2"/>
              </a:buClr>
              <a:buSzPct val="55000"/>
              <a:buFont typeface="Wingdings" pitchFamily="2" charset="2"/>
              <a:buChar char="n"/>
              <a:defRPr/>
            </a:pPr>
            <a:r>
              <a:rPr lang="en-US" sz="3300" kern="0" dirty="0">
                <a:latin typeface="+mn-lt"/>
              </a:rPr>
              <a:t>COMM 101/102  	 Fund. of Public Speaking or Intro. to Interpersonal  			 Communications</a:t>
            </a:r>
          </a:p>
          <a:p>
            <a:pPr marL="742950" lvl="1" indent="-285750">
              <a:spcBef>
                <a:spcPct val="20000"/>
              </a:spcBef>
              <a:buClr>
                <a:schemeClr val="accent2"/>
              </a:buClr>
              <a:buSzPct val="55000"/>
              <a:buFont typeface="Wingdings" pitchFamily="2" charset="2"/>
              <a:buChar char="n"/>
              <a:defRPr/>
            </a:pPr>
            <a:r>
              <a:rPr lang="en-US" sz="3300" kern="0" dirty="0">
                <a:latin typeface="+mn-lt"/>
              </a:rPr>
              <a:t>SOCI 111/PSYC 101 Intro to Sociology or Psychology</a:t>
            </a:r>
          </a:p>
          <a:p>
            <a:pPr marL="742950" lvl="1" indent="-285750">
              <a:spcBef>
                <a:spcPct val="20000"/>
              </a:spcBef>
              <a:buClr>
                <a:schemeClr val="accent2"/>
              </a:buClr>
              <a:buSzPct val="55000"/>
              <a:buFont typeface="Wingdings" pitchFamily="2" charset="2"/>
              <a:buChar char="n"/>
              <a:defRPr/>
            </a:pPr>
            <a:r>
              <a:rPr lang="en-US" sz="3300" kern="0" dirty="0">
                <a:latin typeface="+mn-lt"/>
              </a:rPr>
              <a:t>IVYT 1XX 	 Life Skills Elective </a:t>
            </a:r>
          </a:p>
          <a:p>
            <a:pPr marL="742950" lvl="1" indent="-285750">
              <a:spcBef>
                <a:spcPct val="20000"/>
              </a:spcBef>
              <a:buClr>
                <a:schemeClr val="accent2"/>
              </a:buClr>
              <a:buSzPct val="55000"/>
              <a:buFont typeface="Wingdings" pitchFamily="2" charset="2"/>
              <a:buChar char="n"/>
              <a:defRPr/>
            </a:pPr>
            <a:endParaRPr lang="en-US" sz="3300" kern="0" dirty="0">
              <a:latin typeface="+mn-lt"/>
            </a:endParaRPr>
          </a:p>
          <a:p>
            <a:pPr marL="342900" indent="-342900">
              <a:spcBef>
                <a:spcPct val="20000"/>
              </a:spcBef>
              <a:buClr>
                <a:schemeClr val="accent2"/>
              </a:buClr>
              <a:buFont typeface="Wingdings" pitchFamily="2" charset="2"/>
              <a:buChar char="w"/>
              <a:defRPr/>
            </a:pPr>
            <a:r>
              <a:rPr lang="en-US" sz="3600" b="1" kern="0" dirty="0">
                <a:latin typeface="+mn-lt"/>
              </a:rPr>
              <a:t>Specialty Core (3 credits)</a:t>
            </a:r>
            <a:r>
              <a:rPr lang="en-US" sz="3600" kern="0" dirty="0">
                <a:latin typeface="+mn-lt"/>
              </a:rPr>
              <a:t> </a:t>
            </a:r>
          </a:p>
          <a:p>
            <a:pPr marL="742950" lvl="1" indent="-285750">
              <a:spcBef>
                <a:spcPct val="20000"/>
              </a:spcBef>
              <a:buClr>
                <a:schemeClr val="accent2"/>
              </a:buClr>
              <a:buSzPct val="55000"/>
              <a:buFont typeface="Wingdings" pitchFamily="2" charset="2"/>
              <a:buChar char="n"/>
              <a:defRPr/>
            </a:pPr>
            <a:r>
              <a:rPr lang="en-US" sz="3300" kern="0" dirty="0">
                <a:latin typeface="+mn-lt"/>
              </a:rPr>
              <a:t>HLHS 101   	Medical Terminology</a:t>
            </a:r>
          </a:p>
          <a:p>
            <a:pPr marL="342900" indent="-342900">
              <a:spcBef>
                <a:spcPct val="20000"/>
              </a:spcBef>
              <a:buClr>
                <a:schemeClr val="accent2"/>
              </a:buClr>
              <a:buFont typeface="Wingdings" pitchFamily="2" charset="2"/>
              <a:buChar char="w"/>
              <a:defRPr/>
            </a:pPr>
            <a:r>
              <a:rPr lang="en-US" sz="3600" b="1" kern="0" dirty="0">
                <a:latin typeface="+mn-lt"/>
              </a:rPr>
              <a:t>Technical Core 	(3credits)  </a:t>
            </a:r>
            <a:r>
              <a:rPr lang="en-US" sz="3300" kern="0" dirty="0">
                <a:latin typeface="+mn-lt"/>
              </a:rPr>
              <a:t> </a:t>
            </a:r>
          </a:p>
          <a:p>
            <a:pPr marL="800100" lvl="1" indent="-342900">
              <a:spcBef>
                <a:spcPct val="20000"/>
              </a:spcBef>
              <a:buClr>
                <a:schemeClr val="accent2"/>
              </a:buClr>
              <a:buFont typeface="Wingdings" pitchFamily="2" charset="2"/>
              <a:buChar char="w"/>
              <a:defRPr/>
            </a:pPr>
            <a:r>
              <a:rPr lang="en-US" sz="3300" kern="0" dirty="0">
                <a:latin typeface="+mn-lt"/>
              </a:rPr>
              <a:t>SURG 203  	Pharmacology </a:t>
            </a:r>
          </a:p>
          <a:p>
            <a:pPr marL="742950" lvl="1" indent="-285750">
              <a:spcBef>
                <a:spcPct val="20000"/>
              </a:spcBef>
              <a:buClr>
                <a:schemeClr val="accent2"/>
              </a:buClr>
              <a:buSzPct val="55000"/>
              <a:buFont typeface="Wingdings" pitchFamily="2" charset="2"/>
              <a:buChar char="n"/>
              <a:defRPr/>
            </a:pPr>
            <a:endParaRPr lang="en-US" sz="2800" kern="0" dirty="0">
              <a:latin typeface="+mn-lt"/>
            </a:endParaRPr>
          </a:p>
          <a:p>
            <a:pPr marL="342900" indent="-342900">
              <a:spcBef>
                <a:spcPct val="20000"/>
              </a:spcBef>
              <a:buClr>
                <a:schemeClr val="accent2"/>
              </a:buClr>
              <a:buFont typeface="Wingdings" pitchFamily="2" charset="2"/>
              <a:buChar char="w"/>
              <a:defRPr/>
            </a:pPr>
            <a:endParaRPr lang="en-US" sz="3200" kern="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BCB2A50-7F41-D1BA-7BB7-0BFF52F188A4}"/>
              </a:ext>
            </a:extLst>
          </p:cNvPr>
          <p:cNvSpPr>
            <a:spLocks noGrp="1" noChangeArrowheads="1"/>
          </p:cNvSpPr>
          <p:nvPr>
            <p:ph type="title"/>
          </p:nvPr>
        </p:nvSpPr>
        <p:spPr/>
        <p:txBody>
          <a:bodyPr/>
          <a:lstStyle/>
          <a:p>
            <a:r>
              <a:rPr lang="en-US" altLang="en-US"/>
              <a:t>Requirements Removed 2022</a:t>
            </a:r>
          </a:p>
        </p:txBody>
      </p:sp>
      <p:sp>
        <p:nvSpPr>
          <p:cNvPr id="20483" name="Content Placeholder 2">
            <a:extLst>
              <a:ext uri="{FF2B5EF4-FFF2-40B4-BE49-F238E27FC236}">
                <a16:creationId xmlns:a16="http://schemas.microsoft.com/office/drawing/2014/main" id="{DA71E099-FBCB-E8B0-B056-26CAE558DB63}"/>
              </a:ext>
            </a:extLst>
          </p:cNvPr>
          <p:cNvSpPr>
            <a:spLocks noGrp="1" noChangeArrowheads="1"/>
          </p:cNvSpPr>
          <p:nvPr>
            <p:ph idx="1"/>
          </p:nvPr>
        </p:nvSpPr>
        <p:spPr/>
        <p:txBody>
          <a:bodyPr/>
          <a:lstStyle/>
          <a:p>
            <a:r>
              <a:rPr lang="en-US" altLang="en-US"/>
              <a:t>HESI exam</a:t>
            </a:r>
          </a:p>
          <a:p>
            <a:r>
              <a:rPr lang="en-US" altLang="en-US"/>
              <a:t>Medical Law and Ethics</a:t>
            </a:r>
          </a:p>
          <a:p>
            <a:r>
              <a:rPr lang="en-US" altLang="en-US"/>
              <a:t>Microbiology</a:t>
            </a:r>
          </a:p>
        </p:txBody>
      </p:sp>
      <p:pic>
        <p:nvPicPr>
          <p:cNvPr id="20484" name="Picture 4">
            <a:extLst>
              <a:ext uri="{FF2B5EF4-FFF2-40B4-BE49-F238E27FC236}">
                <a16:creationId xmlns:a16="http://schemas.microsoft.com/office/drawing/2014/main" id="{A5C79B7C-905B-AE96-79F6-3C0FC7053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1817688"/>
            <a:ext cx="3556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A1E893A-BFA9-D54F-03D3-C4F22B53821A}"/>
              </a:ext>
            </a:extLst>
          </p:cNvPr>
          <p:cNvSpPr>
            <a:spLocks noGrp="1" noChangeArrowheads="1"/>
          </p:cNvSpPr>
          <p:nvPr>
            <p:ph type="title"/>
          </p:nvPr>
        </p:nvSpPr>
        <p:spPr/>
        <p:txBody>
          <a:bodyPr/>
          <a:lstStyle/>
          <a:p>
            <a:r>
              <a:rPr lang="en-US" altLang="en-US"/>
              <a:t>Mandatory Drug Screen &amp; Criminal Background Check</a:t>
            </a:r>
          </a:p>
        </p:txBody>
      </p:sp>
      <p:sp>
        <p:nvSpPr>
          <p:cNvPr id="21507" name="Content Placeholder 2">
            <a:extLst>
              <a:ext uri="{FF2B5EF4-FFF2-40B4-BE49-F238E27FC236}">
                <a16:creationId xmlns:a16="http://schemas.microsoft.com/office/drawing/2014/main" id="{9F699C2D-53DB-F096-1BC0-33A05F970E7D}"/>
              </a:ext>
            </a:extLst>
          </p:cNvPr>
          <p:cNvSpPr>
            <a:spLocks noGrp="1" noChangeArrowheads="1"/>
          </p:cNvSpPr>
          <p:nvPr>
            <p:ph idx="1"/>
          </p:nvPr>
        </p:nvSpPr>
        <p:spPr>
          <a:xfrm>
            <a:off x="809625" y="2214563"/>
            <a:ext cx="7724775" cy="3881437"/>
          </a:xfrm>
        </p:spPr>
        <p:txBody>
          <a:bodyPr/>
          <a:lstStyle/>
          <a:p>
            <a:r>
              <a:rPr lang="en-US" altLang="en-US" sz="1800" u="sng"/>
              <a:t>Mandatory</a:t>
            </a:r>
            <a:r>
              <a:rPr lang="en-US" altLang="en-US" sz="1800"/>
              <a:t> within 30 days of beginning the first semester of clinical experience.  </a:t>
            </a:r>
          </a:p>
          <a:p>
            <a:r>
              <a:rPr lang="en-US" altLang="en-US" sz="1800"/>
              <a:t>While the College does not require drug screenings or criminal background checks of its School of Health Sciences students unless required by law to do so, the College cannot control or influence the requirements placed on the program by independent clinical sites.  </a:t>
            </a:r>
          </a:p>
          <a:p>
            <a:r>
              <a:rPr lang="en-US" altLang="en-US" sz="1800"/>
              <a:t>The student’s successful completion of the Surgical Technology Program will be affected by the student’s ability to pass a drug screening test and/or a criminal background check.  </a:t>
            </a:r>
          </a:p>
          <a:p>
            <a:r>
              <a:rPr lang="en-US" altLang="en-US" sz="1800"/>
              <a:t>The student will have to bear the cost of the testing.</a:t>
            </a:r>
          </a:p>
          <a:p>
            <a:r>
              <a:rPr lang="en-US" altLang="en-US" sz="1800"/>
              <a:t>Students are encouraged to discuss issues with the program chair prior to testing.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3E01E1-C4D9-51D8-1DB3-5D8A4C8B9E63}"/>
              </a:ext>
            </a:extLst>
          </p:cNvPr>
          <p:cNvSpPr>
            <a:spLocks noGrp="1" noChangeArrowheads="1"/>
          </p:cNvSpPr>
          <p:nvPr>
            <p:ph type="title"/>
          </p:nvPr>
        </p:nvSpPr>
        <p:spPr>
          <a:xfrm>
            <a:off x="762000" y="838200"/>
            <a:ext cx="8382000" cy="1143000"/>
          </a:xfrm>
        </p:spPr>
        <p:txBody>
          <a:bodyPr/>
          <a:lstStyle/>
          <a:p>
            <a:r>
              <a:rPr lang="en-US" altLang="en-US"/>
              <a:t>Program Overview: Nature of the work</a:t>
            </a:r>
          </a:p>
        </p:txBody>
      </p:sp>
      <p:sp>
        <p:nvSpPr>
          <p:cNvPr id="5123" name="Content Placeholder 2">
            <a:extLst>
              <a:ext uri="{FF2B5EF4-FFF2-40B4-BE49-F238E27FC236}">
                <a16:creationId xmlns:a16="http://schemas.microsoft.com/office/drawing/2014/main" id="{2C028860-4580-3064-AEEF-E67ABFCD26A5}"/>
              </a:ext>
            </a:extLst>
          </p:cNvPr>
          <p:cNvSpPr>
            <a:spLocks noGrp="1" noChangeArrowheads="1"/>
          </p:cNvSpPr>
          <p:nvPr>
            <p:ph sz="half" idx="1"/>
          </p:nvPr>
        </p:nvSpPr>
        <p:spPr/>
        <p:txBody>
          <a:bodyPr/>
          <a:lstStyle/>
          <a:p>
            <a:pPr fontAlgn="t"/>
            <a:r>
              <a:rPr lang="en-US" altLang="en-US"/>
              <a:t>“Scrubs” assist in surgical operations under the supervision of surgeons.  </a:t>
            </a:r>
          </a:p>
          <a:p>
            <a:pPr fontAlgn="t"/>
            <a:r>
              <a:rPr lang="en-US" altLang="en-US"/>
              <a:t>They are members of operating room team.  </a:t>
            </a:r>
          </a:p>
          <a:p>
            <a:pPr fontAlgn="t"/>
            <a:endParaRPr lang="en-US" altLang="en-US"/>
          </a:p>
          <a:p>
            <a:endParaRPr lang="en-US" altLang="en-US"/>
          </a:p>
        </p:txBody>
      </p:sp>
      <p:sp>
        <p:nvSpPr>
          <p:cNvPr id="5124" name="Content Placeholder 3">
            <a:extLst>
              <a:ext uri="{FF2B5EF4-FFF2-40B4-BE49-F238E27FC236}">
                <a16:creationId xmlns:a16="http://schemas.microsoft.com/office/drawing/2014/main" id="{F9F4BE62-0C92-9BE4-7B9A-D22E40AF9C60}"/>
              </a:ext>
            </a:extLst>
          </p:cNvPr>
          <p:cNvSpPr>
            <a:spLocks noGrp="1" noChangeArrowheads="1"/>
          </p:cNvSpPr>
          <p:nvPr>
            <p:ph sz="half" idx="2"/>
          </p:nvPr>
        </p:nvSpPr>
        <p:spPr>
          <a:xfrm>
            <a:off x="4894263" y="1830388"/>
            <a:ext cx="3903662" cy="4572000"/>
          </a:xfrm>
        </p:spPr>
        <p:txBody>
          <a:bodyPr/>
          <a:lstStyle/>
          <a:p>
            <a:r>
              <a:rPr lang="en-US" altLang="en-US"/>
              <a:t>They:</a:t>
            </a:r>
          </a:p>
          <a:p>
            <a:pPr lvl="1"/>
            <a:r>
              <a:rPr lang="en-US" altLang="en-US" sz="2000"/>
              <a:t>Set up surgical instruments, equipment, sterile drapes, and sterile solutions. </a:t>
            </a:r>
          </a:p>
          <a:p>
            <a:pPr lvl="1"/>
            <a:r>
              <a:rPr lang="en-US" altLang="en-US" sz="2000"/>
              <a:t>Cover the patient with sterile surgical drapes.</a:t>
            </a:r>
          </a:p>
          <a:p>
            <a:pPr lvl="1"/>
            <a:r>
              <a:rPr lang="en-US" altLang="en-US" sz="2000"/>
              <a:t>Help the surgical team put on sterile gowns and gloves.</a:t>
            </a:r>
          </a:p>
          <a:p>
            <a:pPr lvl="1"/>
            <a:r>
              <a:rPr lang="en-US" altLang="en-US" sz="2000"/>
              <a:t>Anticipate the needs of the surgeon throughout the procedure</a:t>
            </a:r>
          </a:p>
          <a:p>
            <a:pPr lvl="1"/>
            <a:r>
              <a:rPr lang="en-US" altLang="en-US" sz="2000"/>
              <a:t>Are responsible for counting supplies and instruments.</a:t>
            </a:r>
          </a:p>
        </p:txBody>
      </p:sp>
      <p:pic>
        <p:nvPicPr>
          <p:cNvPr id="5125" name="Picture 4" descr=".jpg">
            <a:extLst>
              <a:ext uri="{FF2B5EF4-FFF2-40B4-BE49-F238E27FC236}">
                <a16:creationId xmlns:a16="http://schemas.microsoft.com/office/drawing/2014/main" id="{73896FC0-04A6-2530-6E94-41AE660851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257800"/>
            <a:ext cx="37750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2121A48-14D7-6813-9553-B2E5162A1950}"/>
              </a:ext>
            </a:extLst>
          </p:cNvPr>
          <p:cNvSpPr>
            <a:spLocks noGrp="1" noChangeArrowheads="1"/>
          </p:cNvSpPr>
          <p:nvPr>
            <p:ph type="title"/>
          </p:nvPr>
        </p:nvSpPr>
        <p:spPr/>
        <p:txBody>
          <a:bodyPr/>
          <a:lstStyle/>
          <a:p>
            <a:r>
              <a:rPr lang="en-US" altLang="en-US"/>
              <a:t>Mandatory Drug Screen</a:t>
            </a:r>
          </a:p>
        </p:txBody>
      </p:sp>
      <p:sp>
        <p:nvSpPr>
          <p:cNvPr id="22531" name="Content Placeholder 2">
            <a:extLst>
              <a:ext uri="{FF2B5EF4-FFF2-40B4-BE49-F238E27FC236}">
                <a16:creationId xmlns:a16="http://schemas.microsoft.com/office/drawing/2014/main" id="{8215DCF3-3C78-D30C-E053-7CC869724DC2}"/>
              </a:ext>
            </a:extLst>
          </p:cNvPr>
          <p:cNvSpPr>
            <a:spLocks noGrp="1" noChangeArrowheads="1"/>
          </p:cNvSpPr>
          <p:nvPr>
            <p:ph idx="1"/>
          </p:nvPr>
        </p:nvSpPr>
        <p:spPr>
          <a:xfrm>
            <a:off x="809625" y="2214563"/>
            <a:ext cx="5362575" cy="3881437"/>
          </a:xfrm>
        </p:spPr>
        <p:txBody>
          <a:bodyPr/>
          <a:lstStyle/>
          <a:p>
            <a:r>
              <a:rPr lang="en-US" altLang="en-US"/>
              <a:t> </a:t>
            </a:r>
            <a:r>
              <a:rPr lang="en-US" altLang="en-US" sz="2800"/>
              <a:t>The drug testing will include testing for the following substances: amphetamines, barbiturates, benzodiazepines, cocaine, marijuana, methadone, methaqualone, opiates, PCP and Darvocet.  </a:t>
            </a:r>
          </a:p>
          <a:p>
            <a:r>
              <a:rPr lang="en-US" altLang="en-US" sz="2800"/>
              <a:t>If urine is too dilute – test is repeated at student’s cost.</a:t>
            </a:r>
          </a:p>
          <a:p>
            <a:endParaRPr lang="en-US" altLang="en-US"/>
          </a:p>
        </p:txBody>
      </p:sp>
      <p:pic>
        <p:nvPicPr>
          <p:cNvPr id="22532" name="Picture 2" descr="http://boomerblog.sdsu.edu/wp-content/uploads/2010/10/new-prescription-diet-pills.jpg">
            <a:extLst>
              <a:ext uri="{FF2B5EF4-FFF2-40B4-BE49-F238E27FC236}">
                <a16:creationId xmlns:a16="http://schemas.microsoft.com/office/drawing/2014/main" id="{52718EA4-6832-FAE0-C19B-7AAC29748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24200"/>
            <a:ext cx="27511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C2E8A0A-0413-00D1-1962-A500ACB29CE3}"/>
              </a:ext>
            </a:extLst>
          </p:cNvPr>
          <p:cNvSpPr>
            <a:spLocks noGrp="1" noChangeArrowheads="1"/>
          </p:cNvSpPr>
          <p:nvPr>
            <p:ph type="title"/>
          </p:nvPr>
        </p:nvSpPr>
        <p:spPr/>
        <p:txBody>
          <a:bodyPr/>
          <a:lstStyle/>
          <a:p>
            <a:r>
              <a:rPr lang="en-US" altLang="en-US"/>
              <a:t>Criminal Background Check</a:t>
            </a:r>
          </a:p>
        </p:txBody>
      </p:sp>
      <p:sp>
        <p:nvSpPr>
          <p:cNvPr id="3" name="Content Placeholder 2">
            <a:extLst>
              <a:ext uri="{FF2B5EF4-FFF2-40B4-BE49-F238E27FC236}">
                <a16:creationId xmlns:a16="http://schemas.microsoft.com/office/drawing/2014/main" id="{13206CA4-F326-47F1-9F4E-92EE98F46125}"/>
              </a:ext>
            </a:extLst>
          </p:cNvPr>
          <p:cNvSpPr>
            <a:spLocks noGrp="1"/>
          </p:cNvSpPr>
          <p:nvPr>
            <p:ph idx="1"/>
          </p:nvPr>
        </p:nvSpPr>
        <p:spPr/>
        <p:txBody>
          <a:bodyPr/>
          <a:lstStyle/>
          <a:p>
            <a:pPr>
              <a:defRPr/>
            </a:pPr>
            <a:r>
              <a:rPr lang="en-US" sz="2000" dirty="0"/>
              <a:t> The criminal background check will include:  </a:t>
            </a:r>
          </a:p>
          <a:p>
            <a:pPr lvl="1">
              <a:defRPr/>
            </a:pPr>
            <a:r>
              <a:rPr lang="en-US" sz="1600" dirty="0">
                <a:ea typeface="+mn-ea"/>
                <a:cs typeface="+mn-cs"/>
              </a:rPr>
              <a:t>County Criminal Records (for the past 7 years, or since age 18 if less than 25 years old)</a:t>
            </a:r>
          </a:p>
          <a:p>
            <a:pPr lvl="1">
              <a:defRPr/>
            </a:pPr>
            <a:r>
              <a:rPr lang="en-US" sz="1600" dirty="0">
                <a:ea typeface="+mn-ea"/>
                <a:cs typeface="+mn-cs"/>
              </a:rPr>
              <a:t>Residency History &amp; Social Security Number Verification</a:t>
            </a:r>
          </a:p>
          <a:p>
            <a:pPr lvl="1">
              <a:defRPr/>
            </a:pPr>
            <a:r>
              <a:rPr lang="en-US" sz="1600" dirty="0">
                <a:ea typeface="+mn-ea"/>
                <a:cs typeface="+mn-cs"/>
              </a:rPr>
              <a:t>Nationwide Sexual Offender Index</a:t>
            </a:r>
          </a:p>
          <a:p>
            <a:pPr lvl="1">
              <a:defRPr/>
            </a:pPr>
            <a:r>
              <a:rPr lang="en-US" sz="1600" dirty="0">
                <a:ea typeface="+mn-ea"/>
                <a:cs typeface="+mn-cs"/>
              </a:rPr>
              <a:t>Nationwide Healthcare Fraud and Abuse Scan (including Medicare &amp; Medicaid Sanctioned Excluded Individuals, Office of Research Integrity (ORI)</a:t>
            </a:r>
          </a:p>
          <a:p>
            <a:pPr lvl="1">
              <a:defRPr/>
            </a:pPr>
            <a:r>
              <a:rPr lang="en-US" sz="1600" dirty="0">
                <a:ea typeface="+mn-ea"/>
                <a:cs typeface="+mn-cs"/>
              </a:rPr>
              <a:t>Office of Regulatory Affairs (ORA)</a:t>
            </a:r>
          </a:p>
          <a:p>
            <a:pPr lvl="1">
              <a:defRPr/>
            </a:pPr>
            <a:r>
              <a:rPr lang="en-US" sz="1600" dirty="0">
                <a:ea typeface="+mn-ea"/>
                <a:cs typeface="+mn-cs"/>
              </a:rPr>
              <a:t>FDA Debarment Check, Office of Inspector General (OIG)List of Excluded Individuals/Entities</a:t>
            </a:r>
          </a:p>
          <a:p>
            <a:pPr lvl="1">
              <a:defRPr/>
            </a:pPr>
            <a:r>
              <a:rPr lang="en-US" sz="1600" dirty="0">
                <a:ea typeface="+mn-ea"/>
                <a:cs typeface="+mn-cs"/>
              </a:rPr>
              <a:t>General Services Administration (GSA)-Excluded Parties List)</a:t>
            </a:r>
          </a:p>
          <a:p>
            <a:pPr lvl="1">
              <a:defRPr/>
            </a:pPr>
            <a:r>
              <a:rPr lang="en-US" sz="1600" dirty="0">
                <a:ea typeface="+mn-ea"/>
                <a:cs typeface="+mn-cs"/>
              </a:rPr>
              <a:t>the U.S. Patriot Act (including Terrorism Sanctioned Regulations, Office of Foreign Asset Control (OFAC)</a:t>
            </a:r>
          </a:p>
          <a:p>
            <a:pPr lvl="1">
              <a:defRPr/>
            </a:pPr>
            <a:r>
              <a:rPr lang="en-US" sz="1600" dirty="0">
                <a:ea typeface="+mn-ea"/>
                <a:cs typeface="+mn-cs"/>
              </a:rPr>
              <a:t>List of Specially Designated Nationals (SDN)</a:t>
            </a:r>
          </a:p>
          <a:p>
            <a:pPr lvl="1">
              <a:defRPr/>
            </a:pPr>
            <a:r>
              <a:rPr lang="en-US" sz="1600" dirty="0">
                <a:ea typeface="+mn-ea"/>
                <a:cs typeface="+mn-cs"/>
              </a:rPr>
              <a:t>U.S. Treasury, Department of State Trade Control (DTC) Debarred Parties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C8D3088-39D6-365D-134D-5D9361196258}"/>
              </a:ext>
            </a:extLst>
          </p:cNvPr>
          <p:cNvSpPr>
            <a:spLocks noGrp="1" noChangeArrowheads="1"/>
          </p:cNvSpPr>
          <p:nvPr>
            <p:ph type="title"/>
          </p:nvPr>
        </p:nvSpPr>
        <p:spPr/>
        <p:txBody>
          <a:bodyPr/>
          <a:lstStyle/>
          <a:p>
            <a:r>
              <a:rPr lang="en-US" altLang="en-US"/>
              <a:t>Vaccine requirements</a:t>
            </a:r>
          </a:p>
        </p:txBody>
      </p:sp>
      <p:sp>
        <p:nvSpPr>
          <p:cNvPr id="24579" name="Content Placeholder 2">
            <a:extLst>
              <a:ext uri="{FF2B5EF4-FFF2-40B4-BE49-F238E27FC236}">
                <a16:creationId xmlns:a16="http://schemas.microsoft.com/office/drawing/2014/main" id="{8BD796A6-CAA6-96CC-86F1-5657366074CD}"/>
              </a:ext>
            </a:extLst>
          </p:cNvPr>
          <p:cNvSpPr>
            <a:spLocks noGrp="1" noChangeArrowheads="1"/>
          </p:cNvSpPr>
          <p:nvPr>
            <p:ph idx="1"/>
          </p:nvPr>
        </p:nvSpPr>
        <p:spPr/>
        <p:txBody>
          <a:bodyPr/>
          <a:lstStyle/>
          <a:p>
            <a:r>
              <a:rPr lang="en-US" altLang="en-US"/>
              <a:t>CastleBranch will verify all vaccines</a:t>
            </a:r>
          </a:p>
          <a:p>
            <a:r>
              <a:rPr lang="en-US" altLang="en-US" sz="2400"/>
              <a:t>TB                         </a:t>
            </a:r>
          </a:p>
          <a:p>
            <a:r>
              <a:rPr lang="en-US" altLang="en-US" sz="2400"/>
              <a:t>MMR</a:t>
            </a:r>
          </a:p>
          <a:p>
            <a:r>
              <a:rPr lang="en-US" altLang="en-US" sz="2400"/>
              <a:t>Measles</a:t>
            </a:r>
          </a:p>
          <a:p>
            <a:r>
              <a:rPr lang="en-US" altLang="en-US" sz="2400"/>
              <a:t>Covid-19</a:t>
            </a:r>
          </a:p>
          <a:p>
            <a:r>
              <a:rPr lang="en-US" altLang="en-US" sz="2400"/>
              <a:t>Chicken pox</a:t>
            </a:r>
          </a:p>
          <a:p>
            <a:r>
              <a:rPr lang="en-US" altLang="en-US" sz="2400"/>
              <a:t>Dtap</a:t>
            </a:r>
          </a:p>
          <a:p>
            <a:r>
              <a:rPr lang="en-US" altLang="en-US" sz="2400"/>
              <a:t>Hep B</a:t>
            </a:r>
          </a:p>
          <a:p>
            <a:r>
              <a:rPr lang="en-US" altLang="en-US" sz="2400"/>
              <a:t>Flu</a:t>
            </a:r>
            <a:endParaRPr lang="en-US" altLang="en-US"/>
          </a:p>
        </p:txBody>
      </p:sp>
      <p:pic>
        <p:nvPicPr>
          <p:cNvPr id="24580" name="Picture 4">
            <a:extLst>
              <a:ext uri="{FF2B5EF4-FFF2-40B4-BE49-F238E27FC236}">
                <a16:creationId xmlns:a16="http://schemas.microsoft.com/office/drawing/2014/main" id="{227030E2-81A7-C930-DB73-2792DB9E4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65488"/>
            <a:ext cx="365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a:extLst>
              <a:ext uri="{FF2B5EF4-FFF2-40B4-BE49-F238E27FC236}">
                <a16:creationId xmlns:a16="http://schemas.microsoft.com/office/drawing/2014/main" id="{00C4A9A3-4618-5CC0-D93C-8AF54FC01B09}"/>
              </a:ext>
            </a:extLst>
          </p:cNvPr>
          <p:cNvSpPr txBox="1">
            <a:spLocks noChangeArrowheads="1"/>
          </p:cNvSpPr>
          <p:nvPr/>
        </p:nvSpPr>
        <p:spPr bwMode="auto">
          <a:xfrm>
            <a:off x="4343400" y="5856288"/>
            <a:ext cx="3657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900">
                <a:hlinkClick r:id="rId3" tooltip="https://www.isaaa.org/kc/cropbiotechupdate/article/default.asp?ID=18235"/>
              </a:rPr>
              <a:t>This Photo</a:t>
            </a:r>
            <a:r>
              <a:rPr lang="en-US" altLang="en-US" sz="900"/>
              <a:t> by Unknown Author is licensed under </a:t>
            </a:r>
            <a:r>
              <a:rPr lang="en-US" altLang="en-US" sz="900">
                <a:hlinkClick r:id="rId4" tooltip="https://creativecommons.org/licenses/by-nc-nd/3.0/"/>
              </a:rPr>
              <a:t>CC BY-NC-ND</a:t>
            </a:r>
            <a:endParaRPr lang="en-US" altLang="en-US" sz="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109A23F-14D9-6E45-CD76-B1A9B4C52FCB}"/>
              </a:ext>
            </a:extLst>
          </p:cNvPr>
          <p:cNvSpPr>
            <a:spLocks noGrp="1" noChangeArrowheads="1"/>
          </p:cNvSpPr>
          <p:nvPr>
            <p:ph type="title"/>
          </p:nvPr>
        </p:nvSpPr>
        <p:spPr/>
        <p:txBody>
          <a:bodyPr/>
          <a:lstStyle/>
          <a:p>
            <a:r>
              <a:rPr lang="en-US" altLang="en-US"/>
              <a:t>Other Requirements for Clinical</a:t>
            </a:r>
          </a:p>
        </p:txBody>
      </p:sp>
      <p:sp>
        <p:nvSpPr>
          <p:cNvPr id="25603" name="Content Placeholder 2">
            <a:extLst>
              <a:ext uri="{FF2B5EF4-FFF2-40B4-BE49-F238E27FC236}">
                <a16:creationId xmlns:a16="http://schemas.microsoft.com/office/drawing/2014/main" id="{F142B703-EA67-C678-279B-C5D8C19F6A9D}"/>
              </a:ext>
            </a:extLst>
          </p:cNvPr>
          <p:cNvSpPr>
            <a:spLocks noGrp="1" noChangeArrowheads="1"/>
          </p:cNvSpPr>
          <p:nvPr>
            <p:ph idx="1"/>
          </p:nvPr>
        </p:nvSpPr>
        <p:spPr/>
        <p:txBody>
          <a:bodyPr/>
          <a:lstStyle/>
          <a:p>
            <a:r>
              <a:rPr lang="en-US" altLang="en-US"/>
              <a:t>CPR – by American Heart Association</a:t>
            </a:r>
          </a:p>
          <a:p>
            <a:r>
              <a:rPr lang="en-US" altLang="en-US"/>
              <a:t>Fit testing – N95</a:t>
            </a:r>
          </a:p>
          <a:p>
            <a:r>
              <a:rPr lang="en-US" altLang="en-US"/>
              <a:t>HIPAA training</a:t>
            </a:r>
          </a:p>
          <a:p>
            <a:r>
              <a:rPr lang="en-US" altLang="en-US"/>
              <a:t>Code of Conduct</a:t>
            </a:r>
          </a:p>
          <a:p>
            <a:r>
              <a:rPr lang="en-US" altLang="en-US"/>
              <a:t>Acknowledgement of Handbook</a:t>
            </a: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C1AE0CF-08F1-2D9B-F7A5-5217541BE921}"/>
              </a:ext>
            </a:extLst>
          </p:cNvPr>
          <p:cNvSpPr>
            <a:spLocks noGrp="1" noChangeArrowheads="1"/>
          </p:cNvSpPr>
          <p:nvPr>
            <p:ph type="title"/>
          </p:nvPr>
        </p:nvSpPr>
        <p:spPr/>
        <p:txBody>
          <a:bodyPr/>
          <a:lstStyle/>
          <a:p>
            <a:r>
              <a:rPr lang="en-US" altLang="en-US"/>
              <a:t>National Certification Exam</a:t>
            </a:r>
          </a:p>
        </p:txBody>
      </p:sp>
      <p:sp>
        <p:nvSpPr>
          <p:cNvPr id="26627" name="Content Placeholder 2">
            <a:extLst>
              <a:ext uri="{FF2B5EF4-FFF2-40B4-BE49-F238E27FC236}">
                <a16:creationId xmlns:a16="http://schemas.microsoft.com/office/drawing/2014/main" id="{B83330FE-ACEA-2320-7768-4D30B95D4694}"/>
              </a:ext>
            </a:extLst>
          </p:cNvPr>
          <p:cNvSpPr>
            <a:spLocks noGrp="1" noChangeArrowheads="1"/>
          </p:cNvSpPr>
          <p:nvPr>
            <p:ph idx="1"/>
          </p:nvPr>
        </p:nvSpPr>
        <p:spPr/>
        <p:txBody>
          <a:bodyPr/>
          <a:lstStyle/>
          <a:p>
            <a:r>
              <a:rPr lang="en-US" altLang="en-US" sz="2800" dirty="0"/>
              <a:t>Taken at the end of the 2</a:t>
            </a:r>
            <a:r>
              <a:rPr lang="en-US" altLang="en-US" sz="2800" baseline="30000" dirty="0"/>
              <a:t>nd</a:t>
            </a:r>
            <a:r>
              <a:rPr lang="en-US" altLang="en-US" sz="2800" dirty="0"/>
              <a:t> year in July</a:t>
            </a:r>
          </a:p>
          <a:p>
            <a:r>
              <a:rPr lang="en-US" altLang="en-US" sz="2800" dirty="0"/>
              <a:t>Cost of the exam is included in your tuition for summer</a:t>
            </a:r>
          </a:p>
          <a:p>
            <a:r>
              <a:rPr lang="en-US" altLang="en-US" sz="2800" dirty="0"/>
              <a:t>Ivy Tech does not guarantee passing the exam</a:t>
            </a:r>
          </a:p>
          <a:p>
            <a:r>
              <a:rPr lang="en-US" altLang="en-US" sz="2800" dirty="0"/>
              <a:t>Cost of retaking the National exam is up to the student ($250)</a:t>
            </a:r>
          </a:p>
          <a:p>
            <a:r>
              <a:rPr lang="en-US" altLang="en-US" sz="2800" dirty="0"/>
              <a:t>175 questions on exam – 106 correct to pass</a:t>
            </a:r>
          </a:p>
          <a:p>
            <a:r>
              <a:rPr lang="en-US" altLang="en-US" sz="2800" dirty="0"/>
              <a:t>Must be certified to work in Indiana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218D94E-5650-67C7-E3C6-14E9D4C090D8}"/>
              </a:ext>
            </a:extLst>
          </p:cNvPr>
          <p:cNvSpPr>
            <a:spLocks noGrp="1" noChangeArrowheads="1"/>
          </p:cNvSpPr>
          <p:nvPr>
            <p:ph type="title"/>
          </p:nvPr>
        </p:nvSpPr>
        <p:spPr/>
        <p:txBody>
          <a:bodyPr/>
          <a:lstStyle/>
          <a:p>
            <a:r>
              <a:rPr lang="en-US" altLang="en-US"/>
              <a:t>What is a CST career like?</a:t>
            </a:r>
          </a:p>
        </p:txBody>
      </p:sp>
      <p:sp>
        <p:nvSpPr>
          <p:cNvPr id="6147" name="Content Placeholder 2">
            <a:extLst>
              <a:ext uri="{FF2B5EF4-FFF2-40B4-BE49-F238E27FC236}">
                <a16:creationId xmlns:a16="http://schemas.microsoft.com/office/drawing/2014/main" id="{0BEF3377-B846-BF62-4F6E-1010B7E08EE3}"/>
              </a:ext>
            </a:extLst>
          </p:cNvPr>
          <p:cNvSpPr>
            <a:spLocks noGrp="1" noChangeArrowheads="1"/>
          </p:cNvSpPr>
          <p:nvPr>
            <p:ph sz="half" idx="1"/>
          </p:nvPr>
        </p:nvSpPr>
        <p:spPr/>
        <p:txBody>
          <a:bodyPr/>
          <a:lstStyle/>
          <a:p>
            <a:r>
              <a:rPr lang="en-US" altLang="en-US"/>
              <a:t>Working in the operating room</a:t>
            </a:r>
          </a:p>
          <a:p>
            <a:r>
              <a:rPr lang="en-US" altLang="en-US"/>
              <a:t>Standing long hours</a:t>
            </a:r>
          </a:p>
          <a:p>
            <a:r>
              <a:rPr lang="en-US" altLang="en-US"/>
              <a:t>Lifting or holding retractors</a:t>
            </a:r>
          </a:p>
          <a:p>
            <a:r>
              <a:rPr lang="en-US" altLang="en-US"/>
              <a:t>On Call over night or all day</a:t>
            </a:r>
          </a:p>
          <a:p>
            <a:r>
              <a:rPr lang="en-US" altLang="en-US"/>
              <a:t>8 - 10 -12 hour shifts</a:t>
            </a:r>
          </a:p>
        </p:txBody>
      </p:sp>
      <p:sp>
        <p:nvSpPr>
          <p:cNvPr id="6148" name="Content Placeholder 3">
            <a:extLst>
              <a:ext uri="{FF2B5EF4-FFF2-40B4-BE49-F238E27FC236}">
                <a16:creationId xmlns:a16="http://schemas.microsoft.com/office/drawing/2014/main" id="{5BBBAC5E-561C-08CB-4D76-02DD8FE5A245}"/>
              </a:ext>
            </a:extLst>
          </p:cNvPr>
          <p:cNvSpPr>
            <a:spLocks noGrp="1" noChangeArrowheads="1"/>
          </p:cNvSpPr>
          <p:nvPr>
            <p:ph sz="half" idx="2"/>
          </p:nvPr>
        </p:nvSpPr>
        <p:spPr/>
        <p:txBody>
          <a:bodyPr/>
          <a:lstStyle/>
          <a:p>
            <a:r>
              <a:rPr lang="en-US" altLang="en-US"/>
              <a:t>Exposed to:</a:t>
            </a:r>
          </a:p>
          <a:p>
            <a:pPr lvl="1"/>
            <a:r>
              <a:rPr lang="en-US" altLang="en-US"/>
              <a:t>Blood</a:t>
            </a:r>
          </a:p>
          <a:p>
            <a:pPr lvl="1"/>
            <a:r>
              <a:rPr lang="en-US" altLang="en-US"/>
              <a:t>Diseases</a:t>
            </a:r>
          </a:p>
          <a:p>
            <a:pPr lvl="1"/>
            <a:r>
              <a:rPr lang="en-US" altLang="en-US"/>
              <a:t>Body fluids</a:t>
            </a:r>
          </a:p>
          <a:p>
            <a:pPr lvl="1"/>
            <a:r>
              <a:rPr lang="en-US" altLang="en-US"/>
              <a:t>X-ray</a:t>
            </a:r>
          </a:p>
          <a:p>
            <a:pPr lvl="1"/>
            <a:r>
              <a:rPr lang="en-US" altLang="en-US"/>
              <a:t>Sharps – knifes &amp; needles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1234922-0C30-06A1-A5C7-917415CD0D1B}"/>
              </a:ext>
            </a:extLst>
          </p:cNvPr>
          <p:cNvSpPr>
            <a:spLocks noGrp="1" noChangeArrowheads="1"/>
          </p:cNvSpPr>
          <p:nvPr>
            <p:ph type="title"/>
          </p:nvPr>
        </p:nvSpPr>
        <p:spPr/>
        <p:txBody>
          <a:bodyPr/>
          <a:lstStyle/>
          <a:p>
            <a:pPr eaLnBrk="1" hangingPunct="1"/>
            <a:r>
              <a:rPr lang="en-US" altLang="en-US"/>
              <a:t>Program Overview: Degrees Awarded </a:t>
            </a:r>
          </a:p>
        </p:txBody>
      </p:sp>
      <p:sp>
        <p:nvSpPr>
          <p:cNvPr id="6147" name="Rectangle 4">
            <a:extLst>
              <a:ext uri="{FF2B5EF4-FFF2-40B4-BE49-F238E27FC236}">
                <a16:creationId xmlns:a16="http://schemas.microsoft.com/office/drawing/2014/main" id="{F9BF11E2-F5A4-44E1-8019-DE59DB553F32}"/>
              </a:ext>
            </a:extLst>
          </p:cNvPr>
          <p:cNvSpPr>
            <a:spLocks noGrp="1" noChangeArrowheads="1"/>
          </p:cNvSpPr>
          <p:nvPr>
            <p:ph type="body" sz="half" idx="1"/>
          </p:nvPr>
        </p:nvSpPr>
        <p:spPr>
          <a:xfrm>
            <a:off x="4876800" y="2209800"/>
            <a:ext cx="3902075" cy="3881438"/>
          </a:xfrm>
        </p:spPr>
        <p:txBody>
          <a:bodyPr/>
          <a:lstStyle/>
          <a:p>
            <a:pPr>
              <a:defRPr/>
            </a:pPr>
            <a:r>
              <a:rPr lang="en-US" altLang="en-US" dirty="0"/>
              <a:t>Limited enrollment of 20 students annually into the clinical phase.</a:t>
            </a:r>
          </a:p>
          <a:p>
            <a:pPr marL="0" indent="0">
              <a:buFont typeface="Wingdings" panose="05000000000000000000" pitchFamily="2" charset="2"/>
              <a:buNone/>
              <a:defRPr/>
            </a:pPr>
            <a:r>
              <a:rPr lang="en-US" altLang="en-US" dirty="0"/>
              <a:t>  </a:t>
            </a:r>
          </a:p>
          <a:p>
            <a:pPr>
              <a:defRPr/>
            </a:pPr>
            <a:r>
              <a:rPr lang="en-US" altLang="en-US" dirty="0"/>
              <a:t>Unlimited number of students may enroll in the pre-clinical phase.</a:t>
            </a:r>
          </a:p>
          <a:p>
            <a:pPr eaLnBrk="1" hangingPunct="1">
              <a:defRPr/>
            </a:pPr>
            <a:endParaRPr lang="en-US" altLang="en-US" dirty="0"/>
          </a:p>
        </p:txBody>
      </p:sp>
      <p:sp>
        <p:nvSpPr>
          <p:cNvPr id="7172" name="Rectangle 6">
            <a:extLst>
              <a:ext uri="{FF2B5EF4-FFF2-40B4-BE49-F238E27FC236}">
                <a16:creationId xmlns:a16="http://schemas.microsoft.com/office/drawing/2014/main" id="{A9475D1F-1580-2C24-EC03-C73D587C4E1F}"/>
              </a:ext>
            </a:extLst>
          </p:cNvPr>
          <p:cNvSpPr>
            <a:spLocks noGrp="1" noChangeArrowheads="1"/>
          </p:cNvSpPr>
          <p:nvPr>
            <p:ph type="body" sz="half" idx="2"/>
          </p:nvPr>
        </p:nvSpPr>
        <p:spPr>
          <a:xfrm>
            <a:off x="762000" y="2286000"/>
            <a:ext cx="3979863" cy="3881438"/>
          </a:xfrm>
        </p:spPr>
        <p:txBody>
          <a:bodyPr/>
          <a:lstStyle/>
          <a:p>
            <a:pPr eaLnBrk="1" hangingPunct="1"/>
            <a:r>
              <a:rPr lang="en-US" altLang="en-US"/>
              <a:t>Graduates receive and Associate of Sciences Degree in Surgical Technology  </a:t>
            </a:r>
          </a:p>
          <a:p>
            <a:pPr eaLnBrk="1" hangingPunct="1"/>
            <a:endParaRPr lang="en-US" altLang="en-US"/>
          </a:p>
          <a:p>
            <a:pPr eaLnBrk="1" hangingPunct="1"/>
            <a:r>
              <a:rPr lang="en-US" altLang="en-US"/>
              <a:t>There is no Baccalaureate degree in Surgical Technology.</a:t>
            </a:r>
          </a:p>
          <a:p>
            <a:pPr eaLnBrk="1" hangingPunct="1"/>
            <a:endParaRPr lang="en-US" altLang="en-US"/>
          </a:p>
          <a:p>
            <a:pPr eaLnBrk="1" hangingPunct="1"/>
            <a:endParaRPr lang="en-US" altLang="en-US"/>
          </a:p>
        </p:txBody>
      </p:sp>
      <p:pic>
        <p:nvPicPr>
          <p:cNvPr id="7173" name="Picture 6" descr="http://cs.bloomington.k12.mn.us/modules/groups/homepagefiles/cms/1597624/Image/SHAPE%20Images/cap%20and%20diploma.jpg">
            <a:extLst>
              <a:ext uri="{FF2B5EF4-FFF2-40B4-BE49-F238E27FC236}">
                <a16:creationId xmlns:a16="http://schemas.microsoft.com/office/drawing/2014/main" id="{BFB3D27D-7A0D-BD0D-D75D-3F5B8156C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57600"/>
            <a:ext cx="1905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4954FC6-E029-022D-4A92-0DE3D3D0EB81}"/>
              </a:ext>
            </a:extLst>
          </p:cNvPr>
          <p:cNvSpPr>
            <a:spLocks noGrp="1" noChangeArrowheads="1"/>
          </p:cNvSpPr>
          <p:nvPr>
            <p:ph type="title"/>
          </p:nvPr>
        </p:nvSpPr>
        <p:spPr>
          <a:xfrm>
            <a:off x="762000" y="838200"/>
            <a:ext cx="8229600" cy="1143000"/>
          </a:xfrm>
        </p:spPr>
        <p:txBody>
          <a:bodyPr/>
          <a:lstStyle/>
          <a:p>
            <a:pPr eaLnBrk="1" hangingPunct="1"/>
            <a:r>
              <a:rPr lang="en-US" altLang="en-US"/>
              <a:t>Program Overview: Length of Program</a:t>
            </a:r>
          </a:p>
        </p:txBody>
      </p:sp>
      <p:sp>
        <p:nvSpPr>
          <p:cNvPr id="8195" name="Rectangle 4">
            <a:extLst>
              <a:ext uri="{FF2B5EF4-FFF2-40B4-BE49-F238E27FC236}">
                <a16:creationId xmlns:a16="http://schemas.microsoft.com/office/drawing/2014/main" id="{D52D37C2-5830-0E7B-D094-607791A585A5}"/>
              </a:ext>
            </a:extLst>
          </p:cNvPr>
          <p:cNvSpPr>
            <a:spLocks noGrp="1" noChangeArrowheads="1"/>
          </p:cNvSpPr>
          <p:nvPr>
            <p:ph type="body" sz="half" idx="1"/>
          </p:nvPr>
        </p:nvSpPr>
        <p:spPr>
          <a:xfrm>
            <a:off x="809625" y="2214563"/>
            <a:ext cx="4981575" cy="3881437"/>
          </a:xfrm>
        </p:spPr>
        <p:txBody>
          <a:bodyPr/>
          <a:lstStyle/>
          <a:p>
            <a:r>
              <a:rPr lang="en-US" altLang="en-US"/>
              <a:t>Although it is a 2-year program, some students take 3 years for completion due to:</a:t>
            </a:r>
          </a:p>
          <a:p>
            <a:pPr lvl="1"/>
            <a:r>
              <a:rPr lang="en-US" altLang="en-US"/>
              <a:t>need for developmental courses prior to beginning the college level course work</a:t>
            </a:r>
          </a:p>
          <a:p>
            <a:pPr lvl="1"/>
            <a:r>
              <a:rPr lang="en-US" altLang="en-US"/>
              <a:t>repeating courses when not  successful</a:t>
            </a:r>
          </a:p>
          <a:p>
            <a:pPr lvl="1"/>
            <a:r>
              <a:rPr lang="en-US" altLang="en-US"/>
              <a:t>delay in acceptance into the clinical phase</a:t>
            </a:r>
          </a:p>
        </p:txBody>
      </p:sp>
      <p:pic>
        <p:nvPicPr>
          <p:cNvPr id="8196" name="Picture 5" descr="http://avoca37.org/mmpe/files/2008/08/desk_calendar_1.gif">
            <a:extLst>
              <a:ext uri="{FF2B5EF4-FFF2-40B4-BE49-F238E27FC236}">
                <a16:creationId xmlns:a16="http://schemas.microsoft.com/office/drawing/2014/main" id="{C78C17FB-79BC-E606-E6FC-9DEB6DAC8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43200"/>
            <a:ext cx="30210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705DB2-92DD-6589-F8EF-12E75E49DBC1}"/>
              </a:ext>
            </a:extLst>
          </p:cNvPr>
          <p:cNvSpPr>
            <a:spLocks noGrp="1" noChangeArrowheads="1"/>
          </p:cNvSpPr>
          <p:nvPr>
            <p:ph type="title"/>
          </p:nvPr>
        </p:nvSpPr>
        <p:spPr/>
        <p:txBody>
          <a:bodyPr/>
          <a:lstStyle/>
          <a:p>
            <a:r>
              <a:rPr lang="en-US" altLang="en-US"/>
              <a:t>Student Selection</a:t>
            </a:r>
          </a:p>
        </p:txBody>
      </p:sp>
      <p:sp>
        <p:nvSpPr>
          <p:cNvPr id="9219" name="Content Placeholder 2">
            <a:extLst>
              <a:ext uri="{FF2B5EF4-FFF2-40B4-BE49-F238E27FC236}">
                <a16:creationId xmlns:a16="http://schemas.microsoft.com/office/drawing/2014/main" id="{F5AB1A2B-52C7-A9D7-DBC5-2E845203F901}"/>
              </a:ext>
            </a:extLst>
          </p:cNvPr>
          <p:cNvSpPr>
            <a:spLocks noGrp="1" noChangeArrowheads="1"/>
          </p:cNvSpPr>
          <p:nvPr>
            <p:ph sz="half" idx="1"/>
          </p:nvPr>
        </p:nvSpPr>
        <p:spPr>
          <a:xfrm>
            <a:off x="809625" y="2214563"/>
            <a:ext cx="4143375" cy="3881437"/>
          </a:xfrm>
        </p:spPr>
        <p:txBody>
          <a:bodyPr/>
          <a:lstStyle/>
          <a:p>
            <a:r>
              <a:rPr lang="en-US" altLang="en-US"/>
              <a:t>1</a:t>
            </a:r>
            <a:r>
              <a:rPr lang="en-US" altLang="en-US" baseline="30000"/>
              <a:t>st</a:t>
            </a:r>
            <a:r>
              <a:rPr lang="en-US" altLang="en-US"/>
              <a:t> year enrollment: not limited</a:t>
            </a:r>
          </a:p>
          <a:p>
            <a:r>
              <a:rPr lang="en-US" altLang="en-US"/>
              <a:t>Enrollment in the second year is limited to 20 clinical students beginning each fall semester.  </a:t>
            </a:r>
          </a:p>
        </p:txBody>
      </p:sp>
      <p:sp>
        <p:nvSpPr>
          <p:cNvPr id="9220" name="Content Placeholder 3">
            <a:extLst>
              <a:ext uri="{FF2B5EF4-FFF2-40B4-BE49-F238E27FC236}">
                <a16:creationId xmlns:a16="http://schemas.microsoft.com/office/drawing/2014/main" id="{26174B42-09D2-29F7-7DFD-5091DA47F085}"/>
              </a:ext>
            </a:extLst>
          </p:cNvPr>
          <p:cNvSpPr>
            <a:spLocks noGrp="1" noChangeArrowheads="1"/>
          </p:cNvSpPr>
          <p:nvPr>
            <p:ph sz="half" idx="2"/>
          </p:nvPr>
        </p:nvSpPr>
        <p:spPr>
          <a:xfrm>
            <a:off x="5486400" y="2214563"/>
            <a:ext cx="3281363" cy="1214437"/>
          </a:xfrm>
        </p:spPr>
        <p:txBody>
          <a:bodyPr/>
          <a:lstStyle/>
          <a:p>
            <a:r>
              <a:rPr lang="en-US" altLang="en-US"/>
              <a:t>Selection is based:</a:t>
            </a:r>
          </a:p>
          <a:p>
            <a:pPr lvl="1"/>
            <a:r>
              <a:rPr lang="en-US" altLang="en-US"/>
              <a:t>GPA</a:t>
            </a:r>
          </a:p>
        </p:txBody>
      </p:sp>
      <p:pic>
        <p:nvPicPr>
          <p:cNvPr id="9221" name="Picture 2">
            <a:extLst>
              <a:ext uri="{FF2B5EF4-FFF2-40B4-BE49-F238E27FC236}">
                <a16:creationId xmlns:a16="http://schemas.microsoft.com/office/drawing/2014/main" id="{D128BE47-DF31-CB9A-FABD-14BDC599B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3640138"/>
            <a:ext cx="4468812"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D297B5D-9226-FE20-5BA9-79405F8061BE}"/>
              </a:ext>
            </a:extLst>
          </p:cNvPr>
          <p:cNvSpPr>
            <a:spLocks noGrp="1" noChangeArrowheads="1"/>
          </p:cNvSpPr>
          <p:nvPr>
            <p:ph type="title"/>
          </p:nvPr>
        </p:nvSpPr>
        <p:spPr/>
        <p:txBody>
          <a:bodyPr/>
          <a:lstStyle/>
          <a:p>
            <a:r>
              <a:rPr lang="en-US" altLang="en-US"/>
              <a:t>Student Advising</a:t>
            </a:r>
          </a:p>
        </p:txBody>
      </p:sp>
      <p:sp>
        <p:nvSpPr>
          <p:cNvPr id="10243" name="Content Placeholder 2">
            <a:extLst>
              <a:ext uri="{FF2B5EF4-FFF2-40B4-BE49-F238E27FC236}">
                <a16:creationId xmlns:a16="http://schemas.microsoft.com/office/drawing/2014/main" id="{F5BAB825-933E-2267-D47A-4435144D6C3C}"/>
              </a:ext>
            </a:extLst>
          </p:cNvPr>
          <p:cNvSpPr>
            <a:spLocks noGrp="1" noChangeArrowheads="1"/>
          </p:cNvSpPr>
          <p:nvPr>
            <p:ph sz="half" idx="1"/>
          </p:nvPr>
        </p:nvSpPr>
        <p:spPr>
          <a:xfrm>
            <a:off x="838200" y="1981200"/>
            <a:ext cx="8001000" cy="4343400"/>
          </a:xfrm>
        </p:spPr>
        <p:txBody>
          <a:bodyPr/>
          <a:lstStyle/>
          <a:p>
            <a:r>
              <a:rPr lang="en-US" altLang="en-US" sz="2400" dirty="0"/>
              <a:t>1</a:t>
            </a:r>
            <a:r>
              <a:rPr lang="en-US" altLang="en-US" sz="2400" baseline="30000" dirty="0"/>
              <a:t>st</a:t>
            </a:r>
            <a:r>
              <a:rPr lang="en-US" altLang="en-US" sz="2400" dirty="0"/>
              <a:t> semester, students must go to the Advising Center in Ivy Hall to schedule classes.  </a:t>
            </a:r>
          </a:p>
          <a:p>
            <a:r>
              <a:rPr lang="en-US" altLang="en-US" sz="2400" dirty="0"/>
              <a:t>Thereafter, student may register online &amp; are advised by SURG faculty in the School of Health Sciences in Ivy Hall 2144.  </a:t>
            </a:r>
          </a:p>
          <a:p>
            <a:r>
              <a:rPr lang="en-US" altLang="en-US" sz="2400" dirty="0"/>
              <a:t>Accurate advising is critical in verifying that you are taking the appropriate courses &amp; following procedure.  </a:t>
            </a:r>
          </a:p>
          <a:p>
            <a:pPr>
              <a:buFont typeface="Wingdings" panose="05000000000000000000" pitchFamily="2" charset="2"/>
              <a:buNone/>
            </a:pPr>
            <a:endParaRPr lang="en-US" altLang="en-US" sz="2400" dirty="0"/>
          </a:p>
          <a:p>
            <a:pPr>
              <a:buFont typeface="Wingdings" panose="05000000000000000000" pitchFamily="2" charset="2"/>
              <a:buNone/>
            </a:pPr>
            <a:r>
              <a:rPr lang="en-US" altLang="en-US" sz="2400" dirty="0"/>
              <a:t>	Amy Becker is the advisor for Health Sciences</a:t>
            </a:r>
          </a:p>
          <a:p>
            <a:pPr>
              <a:buFont typeface="Wingdings" panose="05000000000000000000" pitchFamily="2" charset="2"/>
              <a:buNone/>
            </a:pPr>
            <a:r>
              <a:rPr lang="en-US" altLang="en-US" sz="24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467EE5-127E-AE44-A4E5-1C21BC3EB7FD}"/>
              </a:ext>
            </a:extLst>
          </p:cNvPr>
          <p:cNvSpPr>
            <a:spLocks noGrp="1" noChangeArrowheads="1"/>
          </p:cNvSpPr>
          <p:nvPr>
            <p:ph type="title"/>
          </p:nvPr>
        </p:nvSpPr>
        <p:spPr/>
        <p:txBody>
          <a:bodyPr/>
          <a:lstStyle/>
          <a:p>
            <a:pPr eaLnBrk="1" hangingPunct="1"/>
            <a:r>
              <a:rPr lang="en-US" altLang="en-US"/>
              <a:t>Program Overview: Accreditation</a:t>
            </a:r>
          </a:p>
        </p:txBody>
      </p:sp>
      <p:sp>
        <p:nvSpPr>
          <p:cNvPr id="11267" name="Rectangle 4">
            <a:extLst>
              <a:ext uri="{FF2B5EF4-FFF2-40B4-BE49-F238E27FC236}">
                <a16:creationId xmlns:a16="http://schemas.microsoft.com/office/drawing/2014/main" id="{2620FF28-8334-9B41-9761-35DFDCABDFA9}"/>
              </a:ext>
            </a:extLst>
          </p:cNvPr>
          <p:cNvSpPr>
            <a:spLocks noGrp="1" noChangeArrowheads="1"/>
          </p:cNvSpPr>
          <p:nvPr>
            <p:ph type="body" sz="half" idx="1"/>
          </p:nvPr>
        </p:nvSpPr>
        <p:spPr>
          <a:xfrm>
            <a:off x="809625" y="2214563"/>
            <a:ext cx="3990975" cy="3881437"/>
          </a:xfrm>
        </p:spPr>
        <p:txBody>
          <a:bodyPr/>
          <a:lstStyle/>
          <a:p>
            <a:r>
              <a:rPr lang="en-US" altLang="en-US" sz="2400"/>
              <a:t>Accredited by the Commission on Accreditation of Allied Health Education Programs (CAAHEP)  in collaboration with the Accreditation Review Committee on Education in Surgical Technology and Surgical Assisting (ARC-STSA).  </a:t>
            </a:r>
          </a:p>
          <a:p>
            <a:pPr eaLnBrk="1" hangingPunct="1"/>
            <a:endParaRPr lang="en-US" altLang="en-US"/>
          </a:p>
        </p:txBody>
      </p:sp>
      <p:pic>
        <p:nvPicPr>
          <p:cNvPr id="11268" name="Picture 6" descr="http://www.palmbeachstate.edu/Images/Sonography/CAAHEP-SM.jpg">
            <a:extLst>
              <a:ext uri="{FF2B5EF4-FFF2-40B4-BE49-F238E27FC236}">
                <a16:creationId xmlns:a16="http://schemas.microsoft.com/office/drawing/2014/main" id="{DC6898F3-9298-BEE9-EB47-A7BAC21A0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143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http://arcst.org/images/ARC-STSA_logo.png">
            <a:extLst>
              <a:ext uri="{FF2B5EF4-FFF2-40B4-BE49-F238E27FC236}">
                <a16:creationId xmlns:a16="http://schemas.microsoft.com/office/drawing/2014/main" id="{E245CEA2-1E72-C79C-795F-AB5C7775B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5029200"/>
            <a:ext cx="45243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5FEAD08-1323-B5E5-BD77-F81D325542F9}"/>
              </a:ext>
            </a:extLst>
          </p:cNvPr>
          <p:cNvSpPr>
            <a:spLocks noGrp="1" noChangeArrowheads="1"/>
          </p:cNvSpPr>
          <p:nvPr>
            <p:ph type="title"/>
          </p:nvPr>
        </p:nvSpPr>
        <p:spPr/>
        <p:txBody>
          <a:bodyPr/>
          <a:lstStyle/>
          <a:p>
            <a:r>
              <a:rPr lang="en-US" altLang="en-US"/>
              <a:t>Program Accreditation</a:t>
            </a:r>
          </a:p>
        </p:txBody>
      </p:sp>
      <p:sp>
        <p:nvSpPr>
          <p:cNvPr id="12291" name="Content Placeholder 2">
            <a:extLst>
              <a:ext uri="{FF2B5EF4-FFF2-40B4-BE49-F238E27FC236}">
                <a16:creationId xmlns:a16="http://schemas.microsoft.com/office/drawing/2014/main" id="{E755E36E-93F8-C4C0-C9CC-44A9BCA5B195}"/>
              </a:ext>
            </a:extLst>
          </p:cNvPr>
          <p:cNvSpPr>
            <a:spLocks noGrp="1" noChangeArrowheads="1"/>
          </p:cNvSpPr>
          <p:nvPr>
            <p:ph sz="half" idx="1"/>
          </p:nvPr>
        </p:nvSpPr>
        <p:spPr>
          <a:xfrm>
            <a:off x="809625" y="2214563"/>
            <a:ext cx="4600575" cy="3881437"/>
          </a:xfrm>
        </p:spPr>
        <p:txBody>
          <a:bodyPr/>
          <a:lstStyle/>
          <a:p>
            <a:r>
              <a:rPr lang="en-US" altLang="en-US"/>
              <a:t>Most recent onsite visit in November 2005 received full accreditation.  </a:t>
            </a:r>
          </a:p>
          <a:p>
            <a:r>
              <a:rPr lang="en-US" altLang="en-US"/>
              <a:t>Accreditation is on-going with an annual report &amp; onsite visit every 10 years.</a:t>
            </a:r>
          </a:p>
          <a:p>
            <a:r>
              <a:rPr lang="en-US" altLang="en-US"/>
              <a:t>There is no expiration date for the accreditation.</a:t>
            </a:r>
          </a:p>
          <a:p>
            <a:endParaRPr lang="en-US" altLang="en-US"/>
          </a:p>
        </p:txBody>
      </p:sp>
      <p:pic>
        <p:nvPicPr>
          <p:cNvPr id="12292" name="Picture 2">
            <a:extLst>
              <a:ext uri="{FF2B5EF4-FFF2-40B4-BE49-F238E27FC236}">
                <a16:creationId xmlns:a16="http://schemas.microsoft.com/office/drawing/2014/main" id="{009D9E8F-18C7-953C-CA7A-C15EECE84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100" y="3424238"/>
            <a:ext cx="39179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774CD6091E541B31F10A95F50A71D" ma:contentTypeVersion="14" ma:contentTypeDescription="Create a new document." ma:contentTypeScope="" ma:versionID="f9c2148c3be5686fc9057ae943518b32">
  <xsd:schema xmlns:xsd="http://www.w3.org/2001/XMLSchema" xmlns:xs="http://www.w3.org/2001/XMLSchema" xmlns:p="http://schemas.microsoft.com/office/2006/metadata/properties" xmlns:ns3="8d519bd5-4d8e-4250-8d9b-8deeb6de1e94" xmlns:ns4="f8261560-3d89-4626-8f4e-a86c6b671176" targetNamespace="http://schemas.microsoft.com/office/2006/metadata/properties" ma:root="true" ma:fieldsID="24c29154626cd3f4f46d9d8c8c5031dc" ns3:_="" ns4:_="">
    <xsd:import namespace="8d519bd5-4d8e-4250-8d9b-8deeb6de1e94"/>
    <xsd:import namespace="f8261560-3d89-4626-8f4e-a86c6b6711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19bd5-4d8e-4250-8d9b-8deeb6de1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261560-3d89-4626-8f4e-a86c6b6711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739D44-FB67-4A7C-80C4-D66736DB8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19bd5-4d8e-4250-8d9b-8deeb6de1e94"/>
    <ds:schemaRef ds:uri="f8261560-3d89-4626-8f4e-a86c6b671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D13D88-6056-4890-B0B0-3AD947E661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Changing Lives</Template>
  <TotalTime>19207</TotalTime>
  <Words>1299</Words>
  <Application>Microsoft Office PowerPoint</Application>
  <PresentationFormat>On-screen Show (4:3)</PresentationFormat>
  <Paragraphs>169</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Times New Roman</vt:lpstr>
      <vt:lpstr>Wingdings</vt:lpstr>
      <vt:lpstr>Straight Edge</vt:lpstr>
      <vt:lpstr>Surgical Technology Program</vt:lpstr>
      <vt:lpstr>Program Overview: Nature of the work</vt:lpstr>
      <vt:lpstr>What is a CST career like?</vt:lpstr>
      <vt:lpstr>Program Overview: Degrees Awarded </vt:lpstr>
      <vt:lpstr>Program Overview: Length of Program</vt:lpstr>
      <vt:lpstr>Student Selection</vt:lpstr>
      <vt:lpstr>Student Advising</vt:lpstr>
      <vt:lpstr>Program Overview: Accreditation</vt:lpstr>
      <vt:lpstr>Program Accreditation</vt:lpstr>
      <vt:lpstr>Program Overview: Full-Time Faculty</vt:lpstr>
      <vt:lpstr>Program Overview: Full-Time Faculty</vt:lpstr>
      <vt:lpstr>Professional Organization</vt:lpstr>
      <vt:lpstr>Market Demand Analysis According to the 2009 Occupational Outlook Quarterly: </vt:lpstr>
      <vt:lpstr>Market Demand Analysis:  According to the May 2009 Occupational Outlook Quarterly: </vt:lpstr>
      <vt:lpstr>Personal Traits</vt:lpstr>
      <vt:lpstr>Curriculum – Clinical Year</vt:lpstr>
      <vt:lpstr>PowerPoint Presentation</vt:lpstr>
      <vt:lpstr>Requirements Removed 2022</vt:lpstr>
      <vt:lpstr>Mandatory Drug Screen &amp; Criminal Background Check</vt:lpstr>
      <vt:lpstr>Mandatory Drug Screen</vt:lpstr>
      <vt:lpstr>Criminal Background Check</vt:lpstr>
      <vt:lpstr>Vaccine requirements</vt:lpstr>
      <vt:lpstr>Other Requirements for Clinical</vt:lpstr>
      <vt:lpstr>National Certification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Title</dc:title>
  <dc:creator>Jamie M. Richards</dc:creator>
  <cp:lastModifiedBy>Heidi M Barry</cp:lastModifiedBy>
  <cp:revision>127</cp:revision>
  <dcterms:created xsi:type="dcterms:W3CDTF">2007-01-17T17:33:55Z</dcterms:created>
  <dcterms:modified xsi:type="dcterms:W3CDTF">2023-05-04T15:37:41Z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0x01010034B774CD6091E541B31F10A95F50A71D</vt:lpwstr>
  </property>
  <property fmtid="{D5CDD505-2E9C-101B-9397-08002B2CF9AE}" pid="3" name="_activity">
    <vt:lpwstr/>
  </property>
</Properties>
</file>